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64" r:id="rId3"/>
    <p:sldId id="265" r:id="rId4"/>
    <p:sldId id="266" r:id="rId5"/>
    <p:sldId id="267" r:id="rId6"/>
    <p:sldId id="268" r:id="rId7"/>
    <p:sldId id="269" r:id="rId8"/>
    <p:sldId id="270" r:id="rId9"/>
    <p:sldId id="271" r:id="rId10"/>
    <p:sldId id="272" r:id="rId11"/>
    <p:sldId id="273" r:id="rId12"/>
    <p:sldId id="274" r:id="rId13"/>
    <p:sldId id="275" r:id="rId14"/>
    <p:sldId id="276" r:id="rId15"/>
    <p:sldId id="277" r:id="rId16"/>
    <p:sldId id="27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4" autoAdjust="0"/>
    <p:restoredTop sz="94660"/>
  </p:normalViewPr>
  <p:slideViewPr>
    <p:cSldViewPr snapToGrid="0">
      <p:cViewPr varScale="1">
        <p:scale>
          <a:sx n="131" d="100"/>
          <a:sy n="131" d="100"/>
        </p:scale>
        <p:origin x="41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tiff>
</file>

<file path=ppt/media/image3.jpeg>
</file>

<file path=ppt/media/image4.png>
</file>

<file path=ppt/media/image5.jpe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80F7F5-26EF-4335-B8D3-79A1ADA99843}" type="datetimeFigureOut">
              <a:rPr lang="en-US" smtClean="0"/>
              <a:t>10/18/18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37991B-1864-4387-9F9F-C7332D9E208B}" type="slidenum">
              <a:rPr lang="en-US" smtClean="0"/>
              <a:t>‹#›</a:t>
            </a:fld>
            <a:endParaRPr lang="en-US"/>
          </a:p>
        </p:txBody>
      </p:sp>
    </p:spTree>
    <p:extLst>
      <p:ext uri="{BB962C8B-B14F-4D97-AF65-F5344CB8AC3E}">
        <p14:creationId xmlns:p14="http://schemas.microsoft.com/office/powerpoint/2010/main" val="721967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**put in an image</a:t>
            </a:r>
            <a:r>
              <a:rPr lang="en-US" baseline="0" dirty="0"/>
              <a:t> of wildfires in Colorado and discuss ‘natural’ versus ‘unnatural’</a:t>
            </a:r>
            <a:endParaRPr lang="en-US" dirty="0"/>
          </a:p>
        </p:txBody>
      </p:sp>
      <p:sp>
        <p:nvSpPr>
          <p:cNvPr id="4" name="Slide Number Placeholder 3"/>
          <p:cNvSpPr>
            <a:spLocks noGrp="1"/>
          </p:cNvSpPr>
          <p:nvPr>
            <p:ph type="sldNum" sz="quarter" idx="10"/>
          </p:nvPr>
        </p:nvSpPr>
        <p:spPr/>
        <p:txBody>
          <a:bodyPr/>
          <a:lstStyle/>
          <a:p>
            <a:fld id="{62A81E5B-FAC4-4B9F-90B2-CD4845C49681}" type="slidenum">
              <a:rPr lang="en-US" smtClean="0"/>
              <a:pPr/>
              <a:t>2</a:t>
            </a:fld>
            <a:endParaRPr lang="en-US"/>
          </a:p>
        </p:txBody>
      </p:sp>
    </p:spTree>
    <p:extLst>
      <p:ext uri="{BB962C8B-B14F-4D97-AF65-F5344CB8AC3E}">
        <p14:creationId xmlns:p14="http://schemas.microsoft.com/office/powerpoint/2010/main" val="32935778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ran the model with fewer inputs and it could</a:t>
            </a:r>
            <a:r>
              <a:rPr lang="en-US" baseline="0" dirty="0"/>
              <a:t> still do well – this speaks to the role of these learners that they can handle redundancies in the data (should not be used for inference but great at prediction).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15</a:t>
            </a:fld>
            <a:endParaRPr lang="en-US"/>
          </a:p>
        </p:txBody>
      </p:sp>
    </p:spTree>
    <p:extLst>
      <p:ext uri="{BB962C8B-B14F-4D97-AF65-F5344CB8AC3E}">
        <p14:creationId xmlns:p14="http://schemas.microsoft.com/office/powerpoint/2010/main" val="23572823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16</a:t>
            </a:fld>
            <a:endParaRPr lang="en-US"/>
          </a:p>
        </p:txBody>
      </p:sp>
    </p:spTree>
    <p:extLst>
      <p:ext uri="{BB962C8B-B14F-4D97-AF65-F5344CB8AC3E}">
        <p14:creationId xmlns:p14="http://schemas.microsoft.com/office/powerpoint/2010/main" val="2361705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became</a:t>
            </a:r>
            <a:r>
              <a:rPr lang="en-US" baseline="0" dirty="0"/>
              <a:t> interested in this when I was working for the EPA in San Francisco – there had just been an intense wildfire that had caused many people to call in to the air office complaining of the health impacts. But the air team had no idea if this was </a:t>
            </a:r>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3</a:t>
            </a:fld>
            <a:endParaRPr lang="en-US"/>
          </a:p>
        </p:txBody>
      </p:sp>
    </p:spTree>
    <p:extLst>
      <p:ext uri="{BB962C8B-B14F-4D97-AF65-F5344CB8AC3E}">
        <p14:creationId xmlns:p14="http://schemas.microsoft.com/office/powerpoint/2010/main" val="19102188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a health perspective, there are impacts on the</a:t>
            </a:r>
            <a:r>
              <a:rPr lang="en-US" baseline="0" dirty="0"/>
              <a:t> people living closest to the fire in terms of loss of life and psychological trauma from living through an extreme weather event, and from wildland firefighters in terms of their inhalation and physical exposures to fire, however, my talk today is concerned with the effects on the population living downwind and experiencing higher than average air pollution exposures. From a review of the literature on this, my colleagues and I found….</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4</a:t>
            </a:fld>
            <a:endParaRPr lang="en-US"/>
          </a:p>
        </p:txBody>
      </p:sp>
    </p:spTree>
    <p:extLst>
      <p:ext uri="{BB962C8B-B14F-4D97-AF65-F5344CB8AC3E}">
        <p14:creationId xmlns:p14="http://schemas.microsoft.com/office/powerpoint/2010/main" val="2522972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things that came up in my own epidemiological investigations into</a:t>
            </a:r>
            <a:r>
              <a:rPr lang="en-US" baseline="0" dirty="0"/>
              <a:t> the health effects of wildland fire smoke was exposure assessment difficulties. </a:t>
            </a:r>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5</a:t>
            </a:fld>
            <a:endParaRPr lang="en-US"/>
          </a:p>
        </p:txBody>
      </p:sp>
    </p:spTree>
    <p:extLst>
      <p:ext uri="{BB962C8B-B14F-4D97-AF65-F5344CB8AC3E}">
        <p14:creationId xmlns:p14="http://schemas.microsoft.com/office/powerpoint/2010/main" val="893389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Could we combine monitoring data,</a:t>
            </a:r>
            <a:r>
              <a:rPr lang="en-US" baseline="0" dirty="0"/>
              <a:t> AOD, and CTM data in a meaningful way?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6</a:t>
            </a:fld>
            <a:endParaRPr lang="en-US"/>
          </a:p>
        </p:txBody>
      </p:sp>
    </p:spTree>
    <p:extLst>
      <p:ext uri="{BB962C8B-B14F-4D97-AF65-F5344CB8AC3E}">
        <p14:creationId xmlns:p14="http://schemas.microsoft.com/office/powerpoint/2010/main" val="3679186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bring in the text box to say ways in which I adapted</a:t>
            </a:r>
            <a:r>
              <a:rPr lang="en-US" baseline="0" dirty="0"/>
              <a:t> land use regression for this purpose – instead of </a:t>
            </a:r>
            <a:r>
              <a:rPr lang="en-US" baseline="0"/>
              <a:t>long-term average</a:t>
            </a:r>
            <a:r>
              <a:rPr lang="en-US" baseline="0" dirty="0"/>
              <a:t>, used spatiotemporal predictors to allow daily estimation and used machine learning to select between a lot of non-linear models</a:t>
            </a:r>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7</a:t>
            </a:fld>
            <a:endParaRPr lang="en-US"/>
          </a:p>
        </p:txBody>
      </p:sp>
    </p:spTree>
    <p:extLst>
      <p:ext uri="{BB962C8B-B14F-4D97-AF65-F5344CB8AC3E}">
        <p14:creationId xmlns:p14="http://schemas.microsoft.com/office/powerpoint/2010/main" val="432043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amassed</a:t>
            </a:r>
            <a:r>
              <a:rPr lang="en-US" baseline="0" dirty="0"/>
              <a:t> a very large dataset to do this</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8</a:t>
            </a:fld>
            <a:endParaRPr lang="en-US"/>
          </a:p>
        </p:txBody>
      </p:sp>
    </p:spTree>
    <p:extLst>
      <p:ext uri="{BB962C8B-B14F-4D97-AF65-F5344CB8AC3E}">
        <p14:creationId xmlns:p14="http://schemas.microsoft.com/office/powerpoint/2010/main" val="1267225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9</a:t>
            </a:fld>
            <a:endParaRPr lang="en-US"/>
          </a:p>
        </p:txBody>
      </p:sp>
    </p:spTree>
    <p:extLst>
      <p:ext uri="{BB962C8B-B14F-4D97-AF65-F5344CB8AC3E}">
        <p14:creationId xmlns:p14="http://schemas.microsoft.com/office/powerpoint/2010/main" val="872091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noted discrepancies due to the one time point</a:t>
            </a:r>
            <a:r>
              <a:rPr lang="en-US" baseline="0" dirty="0"/>
              <a:t> of the visible imagery and the model was for a 24-hour average, and also the discrepancy of visible could have more smoke aloft whereas the model was trained to best estimate exposures at ground-level.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13</a:t>
            </a:fld>
            <a:endParaRPr lang="en-US"/>
          </a:p>
        </p:txBody>
      </p:sp>
    </p:spTree>
    <p:extLst>
      <p:ext uri="{BB962C8B-B14F-4D97-AF65-F5344CB8AC3E}">
        <p14:creationId xmlns:p14="http://schemas.microsoft.com/office/powerpoint/2010/main" val="1147206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499F9CA-E3A5-449C-BEDD-EEA8FEFAE70C}" type="datetimeFigureOut">
              <a:rPr lang="en-US" smtClean="0"/>
              <a:t>10/18/18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4656372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9F9CA-E3A5-449C-BEDD-EEA8FEFAE70C}" type="datetimeFigureOut">
              <a:rPr lang="en-US" smtClean="0"/>
              <a:t>10/18/18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4186074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9F9CA-E3A5-449C-BEDD-EEA8FEFAE70C}" type="datetimeFigureOut">
              <a:rPr lang="en-US" smtClean="0"/>
              <a:t>10/18/18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2902706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9F9CA-E3A5-449C-BEDD-EEA8FEFAE70C}" type="datetimeFigureOut">
              <a:rPr lang="en-US" smtClean="0"/>
              <a:t>10/18/18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24520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499F9CA-E3A5-449C-BEDD-EEA8FEFAE70C}" type="datetimeFigureOut">
              <a:rPr lang="en-US" smtClean="0"/>
              <a:t>10/18/18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6881459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499F9CA-E3A5-449C-BEDD-EEA8FEFAE70C}" type="datetimeFigureOut">
              <a:rPr lang="en-US" smtClean="0"/>
              <a:t>10/18/18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4252248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499F9CA-E3A5-449C-BEDD-EEA8FEFAE70C}" type="datetimeFigureOut">
              <a:rPr lang="en-US" smtClean="0"/>
              <a:t>10/18/18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11683488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99F9CA-E3A5-449C-BEDD-EEA8FEFAE70C}" type="datetimeFigureOut">
              <a:rPr lang="en-US" smtClean="0"/>
              <a:t>10/18/18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121523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99F9CA-E3A5-449C-BEDD-EEA8FEFAE70C}" type="datetimeFigureOut">
              <a:rPr lang="en-US" smtClean="0"/>
              <a:t>10/18/18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083828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499F9CA-E3A5-449C-BEDD-EEA8FEFAE70C}" type="datetimeFigureOut">
              <a:rPr lang="en-US" smtClean="0"/>
              <a:t>10/18/18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250573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499F9CA-E3A5-449C-BEDD-EEA8FEFAE70C}" type="datetimeFigureOut">
              <a:rPr lang="en-US" smtClean="0"/>
              <a:t>10/18/18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941129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99F9CA-E3A5-449C-BEDD-EEA8FEFAE70C}" type="datetimeFigureOut">
              <a:rPr lang="en-US" smtClean="0"/>
              <a:t>10/18/18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DCFB0A-F52F-480B-B787-162C3F13D136}" type="slidenum">
              <a:rPr lang="en-US" smtClean="0"/>
              <a:t>‹#›</a:t>
            </a:fld>
            <a:endParaRPr lang="en-US"/>
          </a:p>
        </p:txBody>
      </p:sp>
    </p:spTree>
    <p:extLst>
      <p:ext uri="{BB962C8B-B14F-4D97-AF65-F5344CB8AC3E}">
        <p14:creationId xmlns:p14="http://schemas.microsoft.com/office/powerpoint/2010/main" val="21207459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138904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Algorithms</a:t>
            </a:r>
          </a:p>
        </p:txBody>
      </p:sp>
      <p:sp>
        <p:nvSpPr>
          <p:cNvPr id="3" name="Content Placeholder 2"/>
          <p:cNvSpPr>
            <a:spLocks noGrp="1"/>
          </p:cNvSpPr>
          <p:nvPr>
            <p:ph idx="1"/>
          </p:nvPr>
        </p:nvSpPr>
        <p:spPr>
          <a:xfrm>
            <a:off x="1201271" y="1851211"/>
            <a:ext cx="8229600" cy="4800600"/>
          </a:xfrm>
        </p:spPr>
        <p:txBody>
          <a:bodyPr>
            <a:normAutofit fontScale="92500" lnSpcReduction="20000"/>
          </a:bodyPr>
          <a:lstStyle/>
          <a:p>
            <a:r>
              <a:rPr lang="en-US" dirty="0"/>
              <a:t>Random Forest</a:t>
            </a:r>
          </a:p>
          <a:p>
            <a:r>
              <a:rPr lang="en-US" dirty="0"/>
              <a:t>Tree bagging</a:t>
            </a:r>
          </a:p>
          <a:p>
            <a:r>
              <a:rPr lang="en-US" dirty="0"/>
              <a:t>Generalized Boosting Models (GBM)</a:t>
            </a:r>
          </a:p>
          <a:p>
            <a:r>
              <a:rPr lang="en-US" dirty="0"/>
              <a:t>Generalized Linear Models (GLM)</a:t>
            </a:r>
          </a:p>
          <a:p>
            <a:r>
              <a:rPr lang="en-US" dirty="0"/>
              <a:t>GLM with penalized maximum likelihood (</a:t>
            </a:r>
            <a:r>
              <a:rPr lang="en-US" dirty="0" err="1"/>
              <a:t>glmnet</a:t>
            </a:r>
            <a:r>
              <a:rPr lang="en-US" dirty="0"/>
              <a:t>)</a:t>
            </a:r>
          </a:p>
          <a:p>
            <a:r>
              <a:rPr lang="en-US" dirty="0"/>
              <a:t>Multivariate adaptive regression splines (Earth)</a:t>
            </a:r>
          </a:p>
          <a:p>
            <a:r>
              <a:rPr lang="en-US" dirty="0"/>
              <a:t>Lasso regression</a:t>
            </a:r>
          </a:p>
          <a:p>
            <a:r>
              <a:rPr lang="en-US" dirty="0"/>
              <a:t>Ridge regression</a:t>
            </a:r>
          </a:p>
          <a:p>
            <a:r>
              <a:rPr lang="en-US" dirty="0"/>
              <a:t>Support Vector Machines </a:t>
            </a:r>
          </a:p>
          <a:p>
            <a:r>
              <a:rPr lang="en-US" dirty="0"/>
              <a:t>Gaussian Processes</a:t>
            </a:r>
          </a:p>
          <a:p>
            <a:r>
              <a:rPr lang="en-US" dirty="0"/>
              <a:t>Generalized Additive Models (GAM)</a:t>
            </a:r>
          </a:p>
          <a:p>
            <a:r>
              <a:rPr lang="en-US" dirty="0"/>
              <a:t>K nearest neighbors regression</a:t>
            </a:r>
          </a:p>
          <a:p>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10</a:t>
            </a:fld>
            <a:endParaRPr lang="en-US" dirty="0"/>
          </a:p>
        </p:txBody>
      </p:sp>
      <p:sp>
        <p:nvSpPr>
          <p:cNvPr id="5" name="TextBox 4"/>
          <p:cNvSpPr txBox="1"/>
          <p:nvPr/>
        </p:nvSpPr>
        <p:spPr>
          <a:xfrm>
            <a:off x="394446" y="6459785"/>
            <a:ext cx="7459597" cy="369332"/>
          </a:xfrm>
          <a:prstGeom prst="rect">
            <a:avLst/>
          </a:prstGeom>
          <a:noFill/>
        </p:spPr>
        <p:txBody>
          <a:bodyPr wrap="square" rtlCol="0">
            <a:spAutoFit/>
          </a:bodyPr>
          <a:lstStyle/>
          <a:p>
            <a:r>
              <a:rPr lang="en-US" dirty="0"/>
              <a:t>Reid et al. 2015. </a:t>
            </a:r>
            <a:r>
              <a:rPr lang="en-US" i="1" dirty="0"/>
              <a:t>Environmental Science &amp; Technology</a:t>
            </a:r>
            <a:endParaRPr lang="en-US" dirty="0"/>
          </a:p>
        </p:txBody>
      </p:sp>
    </p:spTree>
    <p:extLst>
      <p:ext uri="{BB962C8B-B14F-4D97-AF65-F5344CB8AC3E}">
        <p14:creationId xmlns:p14="http://schemas.microsoft.com/office/powerpoint/2010/main" val="1538301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6446" y="400144"/>
            <a:ext cx="9968753" cy="1143000"/>
          </a:xfrm>
        </p:spPr>
        <p:txBody>
          <a:bodyPr>
            <a:normAutofit/>
          </a:bodyPr>
          <a:lstStyle/>
          <a:p>
            <a:r>
              <a:rPr lang="en-US" dirty="0"/>
              <a:t>Statistical Methods – Machine Learning</a:t>
            </a:r>
          </a:p>
        </p:txBody>
      </p:sp>
      <p:sp>
        <p:nvSpPr>
          <p:cNvPr id="3" name="Content Placeholder 2"/>
          <p:cNvSpPr>
            <a:spLocks noGrp="1"/>
          </p:cNvSpPr>
          <p:nvPr>
            <p:ph idx="1"/>
          </p:nvPr>
        </p:nvSpPr>
        <p:spPr>
          <a:xfrm>
            <a:off x="1156447" y="1846729"/>
            <a:ext cx="5168153" cy="4279435"/>
          </a:xfrm>
        </p:spPr>
        <p:txBody>
          <a:bodyPr>
            <a:normAutofit/>
          </a:bodyPr>
          <a:lstStyle/>
          <a:p>
            <a:r>
              <a:rPr lang="en-US" dirty="0"/>
              <a:t>29 predictor variables</a:t>
            </a:r>
          </a:p>
          <a:p>
            <a:r>
              <a:rPr lang="en-US" dirty="0"/>
              <a:t>121 monitoring locations</a:t>
            </a:r>
          </a:p>
          <a:p>
            <a:r>
              <a:rPr lang="en-US" dirty="0"/>
              <a:t>11 statistical algorithms</a:t>
            </a:r>
          </a:p>
          <a:p>
            <a:r>
              <a:rPr lang="en-US" dirty="0"/>
              <a:t>10-fold cross validation within each algorithm</a:t>
            </a:r>
          </a:p>
          <a:p>
            <a:pPr lvl="1"/>
            <a:r>
              <a:rPr lang="en-US" dirty="0"/>
              <a:t>To choose the covariates</a:t>
            </a:r>
          </a:p>
          <a:p>
            <a:pPr lvl="1"/>
            <a:r>
              <a:rPr lang="en-US" dirty="0"/>
              <a:t>To choose the tuning parameters of the algorithm</a:t>
            </a:r>
          </a:p>
          <a:p>
            <a:r>
              <a:rPr lang="en-US" dirty="0"/>
              <a:t>Minimize the CV-RMSE</a:t>
            </a:r>
          </a:p>
          <a:p>
            <a:r>
              <a:rPr lang="en-US" dirty="0"/>
              <a:t>Caret package in R</a:t>
            </a:r>
          </a:p>
          <a:p>
            <a:pPr lvl="1"/>
            <a:r>
              <a:rPr lang="en-US" dirty="0"/>
              <a:t>Functions </a:t>
            </a:r>
            <a:r>
              <a:rPr lang="en-US" dirty="0" err="1"/>
              <a:t>rfe</a:t>
            </a:r>
            <a:r>
              <a:rPr lang="en-US" dirty="0"/>
              <a:t> and train</a:t>
            </a:r>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11</a:t>
            </a:fld>
            <a:endParaRPr lang="en-US" dirty="0"/>
          </a:p>
        </p:txBody>
      </p:sp>
      <p:pic>
        <p:nvPicPr>
          <p:cNvPr id="2050" name="Picture 2" descr="Fig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48926" y="1981201"/>
            <a:ext cx="4191000" cy="3371851"/>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066890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193441" y="1054646"/>
            <a:ext cx="11753201" cy="4230367"/>
          </a:xfrm>
          <a:prstGeom prst="rect">
            <a:avLst/>
          </a:prstGeom>
        </p:spPr>
      </p:pic>
      <p:sp>
        <p:nvSpPr>
          <p:cNvPr id="2" name="Slide Number Placeholder 1"/>
          <p:cNvSpPr>
            <a:spLocks noGrp="1"/>
          </p:cNvSpPr>
          <p:nvPr>
            <p:ph type="sldNum" sz="quarter" idx="12"/>
          </p:nvPr>
        </p:nvSpPr>
        <p:spPr/>
        <p:txBody>
          <a:bodyPr/>
          <a:lstStyle/>
          <a:p>
            <a:fld id="{6D22F896-40B5-4ADD-8801-0D06FADFA095}" type="slidenum">
              <a:rPr lang="en-US" smtClean="0"/>
              <a:t>12</a:t>
            </a:fld>
            <a:endParaRPr lang="en-US" dirty="0"/>
          </a:p>
        </p:txBody>
      </p:sp>
      <p:sp>
        <p:nvSpPr>
          <p:cNvPr id="4" name="Rectangle 3"/>
          <p:cNvSpPr/>
          <p:nvPr/>
        </p:nvSpPr>
        <p:spPr>
          <a:xfrm>
            <a:off x="394446" y="2824965"/>
            <a:ext cx="10963836" cy="27790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131647" y="6334780"/>
            <a:ext cx="11582585" cy="523220"/>
          </a:xfrm>
          <a:prstGeom prst="rect">
            <a:avLst/>
          </a:prstGeom>
          <a:noFill/>
        </p:spPr>
        <p:txBody>
          <a:bodyPr wrap="square" rtlCol="0">
            <a:spAutoFit/>
          </a:bodyPr>
          <a:lstStyle/>
          <a:p>
            <a:pPr algn="ctr"/>
            <a:r>
              <a:rPr lang="en-US" sz="1400" dirty="0"/>
              <a:t>Source: Reid et al. 2015. Spatiotemporal Prediction of Fine Particulate Matter During the 2008 Northern California Wildfires Using Machine Learning. </a:t>
            </a:r>
            <a:r>
              <a:rPr lang="en-US" sz="1400" i="1" dirty="0"/>
              <a:t>Environmental Science &amp; Technology. </a:t>
            </a:r>
          </a:p>
        </p:txBody>
      </p:sp>
    </p:spTree>
    <p:extLst>
      <p:ext uri="{BB962C8B-B14F-4D97-AF65-F5344CB8AC3E}">
        <p14:creationId xmlns:p14="http://schemas.microsoft.com/office/powerpoint/2010/main" val="1084918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Predictions for the top two models agreed with visible imagery</a:t>
            </a:r>
          </a:p>
        </p:txBody>
      </p:sp>
      <p:pic>
        <p:nvPicPr>
          <p:cNvPr id="4" name="Picture 3"/>
          <p:cNvPicPr>
            <a:picLocks noChangeAspect="1"/>
          </p:cNvPicPr>
          <p:nvPr/>
        </p:nvPicPr>
        <p:blipFill rotWithShape="1">
          <a:blip r:embed="rId3"/>
          <a:srcRect t="45345"/>
          <a:stretch/>
        </p:blipFill>
        <p:spPr>
          <a:xfrm>
            <a:off x="850883" y="2156320"/>
            <a:ext cx="10551193" cy="3442301"/>
          </a:xfrm>
          <a:prstGeom prst="rect">
            <a:avLst/>
          </a:prstGeom>
        </p:spPr>
      </p:pic>
      <p:sp>
        <p:nvSpPr>
          <p:cNvPr id="5" name="TextBox 4"/>
          <p:cNvSpPr txBox="1"/>
          <p:nvPr/>
        </p:nvSpPr>
        <p:spPr>
          <a:xfrm>
            <a:off x="-131647" y="6334780"/>
            <a:ext cx="11582585" cy="523220"/>
          </a:xfrm>
          <a:prstGeom prst="rect">
            <a:avLst/>
          </a:prstGeom>
          <a:noFill/>
        </p:spPr>
        <p:txBody>
          <a:bodyPr wrap="square" rtlCol="0">
            <a:spAutoFit/>
          </a:bodyPr>
          <a:lstStyle/>
          <a:p>
            <a:pPr algn="ctr"/>
            <a:r>
              <a:rPr lang="en-US" sz="1400" dirty="0"/>
              <a:t>Source: Reid et al. 2015. Spatiotemporal Prediction of Fine Particulate Matter During the 2008 Northern California Wildfires Using Machine Learning. </a:t>
            </a:r>
            <a:r>
              <a:rPr lang="en-US" sz="1400" i="1" dirty="0"/>
              <a:t>Environmental Science &amp; Technology. </a:t>
            </a:r>
          </a:p>
        </p:txBody>
      </p:sp>
    </p:spTree>
    <p:extLst>
      <p:ext uri="{BB962C8B-B14F-4D97-AF65-F5344CB8AC3E}">
        <p14:creationId xmlns:p14="http://schemas.microsoft.com/office/powerpoint/2010/main" val="33059610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97280" y="286604"/>
            <a:ext cx="3535010" cy="1401520"/>
          </a:xfrm>
        </p:spPr>
        <p:txBody>
          <a:bodyPr/>
          <a:lstStyle/>
          <a:p>
            <a:r>
              <a:rPr lang="en-US" dirty="0"/>
              <a:t>Variable Importance</a:t>
            </a:r>
          </a:p>
        </p:txBody>
      </p:sp>
      <p:sp>
        <p:nvSpPr>
          <p:cNvPr id="2" name="Slide Number Placeholder 1"/>
          <p:cNvSpPr>
            <a:spLocks noGrp="1"/>
          </p:cNvSpPr>
          <p:nvPr>
            <p:ph type="sldNum" sz="quarter" idx="12"/>
          </p:nvPr>
        </p:nvSpPr>
        <p:spPr/>
        <p:txBody>
          <a:bodyPr/>
          <a:lstStyle/>
          <a:p>
            <a:fld id="{6D22F896-40B5-4ADD-8801-0D06FADFA095}" type="slidenum">
              <a:rPr lang="en-US" smtClean="0"/>
              <a:t>14</a:t>
            </a:fld>
            <a:endParaRPr lang="en-US" dirty="0"/>
          </a:p>
        </p:txBody>
      </p:sp>
      <p:graphicFrame>
        <p:nvGraphicFramePr>
          <p:cNvPr id="6" name="Content Placeholder 5"/>
          <p:cNvGraphicFramePr>
            <a:graphicFrameLocks noGrp="1"/>
          </p:cNvGraphicFramePr>
          <p:nvPr>
            <p:ph idx="1"/>
            <p:extLst/>
          </p:nvPr>
        </p:nvGraphicFramePr>
        <p:xfrm>
          <a:off x="4268037" y="230308"/>
          <a:ext cx="7276262" cy="9509760"/>
        </p:xfrm>
        <a:graphic>
          <a:graphicData uri="http://schemas.openxmlformats.org/drawingml/2006/table">
            <a:tbl>
              <a:tblPr firstRow="1" firstCol="1" bandRow="1">
                <a:tableStyleId>{B301B821-A1FF-4177-AEE7-76D212191A09}</a:tableStyleId>
              </a:tblPr>
              <a:tblGrid>
                <a:gridCol w="4714448">
                  <a:extLst>
                    <a:ext uri="{9D8B030D-6E8A-4147-A177-3AD203B41FA5}">
                      <a16:colId xmlns:a16="http://schemas.microsoft.com/office/drawing/2014/main" val="20000"/>
                    </a:ext>
                  </a:extLst>
                </a:gridCol>
                <a:gridCol w="2561814">
                  <a:extLst>
                    <a:ext uri="{9D8B030D-6E8A-4147-A177-3AD203B41FA5}">
                      <a16:colId xmlns:a16="http://schemas.microsoft.com/office/drawing/2014/main" val="20001"/>
                    </a:ext>
                  </a:extLst>
                </a:gridCol>
              </a:tblGrid>
              <a:tr h="593519">
                <a:tc gridSpan="2">
                  <a:txBody>
                    <a:bodyPr/>
                    <a:lstStyle/>
                    <a:p>
                      <a:pPr marL="0" marR="0" indent="128270" algn="l">
                        <a:lnSpc>
                          <a:spcPct val="100000"/>
                        </a:lnSpc>
                        <a:spcBef>
                          <a:spcPts val="0"/>
                        </a:spcBef>
                        <a:spcAft>
                          <a:spcPts val="0"/>
                        </a:spcAft>
                      </a:pPr>
                      <a:r>
                        <a:rPr lang="en-US" sz="2400" dirty="0">
                          <a:effectLst/>
                        </a:rPr>
                        <a:t> </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p>
                      <a:pPr marL="0" marR="0" indent="128270" algn="ctr">
                        <a:lnSpc>
                          <a:spcPct val="100000"/>
                        </a:lnSpc>
                        <a:spcBef>
                          <a:spcPts val="0"/>
                        </a:spcBef>
                        <a:spcAft>
                          <a:spcPts val="0"/>
                        </a:spcAft>
                      </a:pPr>
                      <a:r>
                        <a:rPr lang="en-US" sz="2400" dirty="0">
                          <a:solidFill>
                            <a:sysClr val="windowText" lastClr="000000"/>
                          </a:solidFill>
                          <a:effectLst/>
                        </a:rPr>
                        <a:t>Average</a:t>
                      </a:r>
                      <a:r>
                        <a:rPr lang="en-US" sz="2400" baseline="0" dirty="0">
                          <a:solidFill>
                            <a:sysClr val="windowText" lastClr="000000"/>
                          </a:solidFill>
                          <a:effectLst/>
                        </a:rPr>
                        <a:t> </a:t>
                      </a:r>
                      <a:r>
                        <a:rPr lang="en-US" sz="2400" dirty="0">
                          <a:solidFill>
                            <a:sysClr val="windowText" lastClr="000000"/>
                          </a:solidFill>
                          <a:effectLst/>
                        </a:rPr>
                        <a:t>Variable Importance</a:t>
                      </a:r>
                      <a:endParaRPr lang="en-US" sz="2400" dirty="0">
                        <a:solidFill>
                          <a:sysClr val="windowText" lastClr="000000"/>
                        </a:solidFill>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hMerge="1">
                  <a:txBody>
                    <a:bodyPr/>
                    <a:lstStyle/>
                    <a:p>
                      <a:pPr marL="0" marR="0" indent="128270" algn="ctr">
                        <a:lnSpc>
                          <a:spcPct val="100000"/>
                        </a:lnSpc>
                        <a:spcBef>
                          <a:spcPts val="0"/>
                        </a:spcBef>
                        <a:spcAft>
                          <a:spcPts val="0"/>
                        </a:spcAft>
                      </a:pPr>
                      <a:endParaRPr lang="en-US" sz="1800" dirty="0">
                        <a:solidFill>
                          <a:sysClr val="windowText" lastClr="000000"/>
                        </a:solidFill>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0"/>
                  </a:ext>
                </a:extLst>
              </a:tr>
              <a:tr h="296760">
                <a:tc>
                  <a:txBody>
                    <a:bodyPr/>
                    <a:lstStyle/>
                    <a:p>
                      <a:pPr marL="0" marR="0" indent="128270" algn="just">
                        <a:lnSpc>
                          <a:spcPct val="100000"/>
                        </a:lnSpc>
                        <a:spcBef>
                          <a:spcPts val="0"/>
                        </a:spcBef>
                        <a:spcAft>
                          <a:spcPts val="0"/>
                        </a:spcAft>
                      </a:pPr>
                      <a:r>
                        <a:rPr lang="en-US" sz="2400" dirty="0">
                          <a:effectLst/>
                        </a:rPr>
                        <a:t>GASP AOD</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b="1" dirty="0">
                          <a:effectLst/>
                        </a:rPr>
                        <a:t>1088.40</a:t>
                      </a:r>
                      <a:endParaRPr lang="en-US" sz="2400" b="1"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1"/>
                  </a:ext>
                </a:extLst>
              </a:tr>
              <a:tr h="296760">
                <a:tc>
                  <a:txBody>
                    <a:bodyPr/>
                    <a:lstStyle/>
                    <a:p>
                      <a:pPr marL="0" marR="0" indent="128270" algn="just">
                        <a:lnSpc>
                          <a:spcPct val="100000"/>
                        </a:lnSpc>
                        <a:spcBef>
                          <a:spcPts val="0"/>
                        </a:spcBef>
                        <a:spcAft>
                          <a:spcPts val="0"/>
                        </a:spcAft>
                      </a:pPr>
                      <a:r>
                        <a:rPr lang="en-US" sz="2400" dirty="0">
                          <a:effectLst/>
                        </a:rPr>
                        <a:t>distance to the nearest fire cluster</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a:effectLst/>
                        </a:rPr>
                        <a:t>327.99</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2"/>
                  </a:ext>
                </a:extLst>
              </a:tr>
              <a:tr h="296760">
                <a:tc>
                  <a:txBody>
                    <a:bodyPr/>
                    <a:lstStyle/>
                    <a:p>
                      <a:pPr marL="0" marR="0" indent="128270" algn="just">
                        <a:lnSpc>
                          <a:spcPct val="100000"/>
                        </a:lnSpc>
                        <a:spcBef>
                          <a:spcPts val="0"/>
                        </a:spcBef>
                        <a:spcAft>
                          <a:spcPts val="0"/>
                        </a:spcAft>
                      </a:pPr>
                      <a:r>
                        <a:rPr lang="en-US" sz="2400" dirty="0">
                          <a:effectLst/>
                        </a:rPr>
                        <a:t>WRF-</a:t>
                      </a:r>
                      <a:r>
                        <a:rPr lang="en-US" sz="2400" dirty="0" err="1">
                          <a:effectLst/>
                        </a:rPr>
                        <a:t>Chem</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a:effectLst/>
                        </a:rPr>
                        <a:t>266.49</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3"/>
                  </a:ext>
                </a:extLst>
              </a:tr>
              <a:tr h="296760">
                <a:tc>
                  <a:txBody>
                    <a:bodyPr/>
                    <a:lstStyle/>
                    <a:p>
                      <a:pPr marL="0" marR="0" indent="128270" algn="just">
                        <a:lnSpc>
                          <a:spcPct val="100000"/>
                        </a:lnSpc>
                        <a:spcBef>
                          <a:spcPts val="0"/>
                        </a:spcBef>
                        <a:spcAft>
                          <a:spcPts val="0"/>
                        </a:spcAft>
                      </a:pPr>
                      <a:r>
                        <a:rPr lang="en-US" sz="2400" dirty="0">
                          <a:effectLst/>
                        </a:rPr>
                        <a:t>Julian date</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a:effectLst/>
                        </a:rPr>
                        <a:t>263.31</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4"/>
                  </a:ext>
                </a:extLst>
              </a:tr>
              <a:tr h="296760">
                <a:tc>
                  <a:txBody>
                    <a:bodyPr/>
                    <a:lstStyle/>
                    <a:p>
                      <a:pPr marL="0" marR="0" indent="128270" algn="just">
                        <a:lnSpc>
                          <a:spcPct val="100000"/>
                        </a:lnSpc>
                        <a:spcBef>
                          <a:spcPts val="0"/>
                        </a:spcBef>
                        <a:spcAft>
                          <a:spcPts val="0"/>
                        </a:spcAft>
                      </a:pPr>
                      <a:r>
                        <a:rPr lang="en-US" sz="2400" dirty="0">
                          <a:effectLst/>
                        </a:rPr>
                        <a:t>Surface pressure</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201.03</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5"/>
                  </a:ext>
                </a:extLst>
              </a:tr>
              <a:tr h="296760">
                <a:tc>
                  <a:txBody>
                    <a:bodyPr/>
                    <a:lstStyle/>
                    <a:p>
                      <a:pPr marL="0" marR="0" indent="128270" algn="just">
                        <a:lnSpc>
                          <a:spcPct val="100000"/>
                        </a:lnSpc>
                        <a:spcBef>
                          <a:spcPts val="0"/>
                        </a:spcBef>
                        <a:spcAft>
                          <a:spcPts val="0"/>
                        </a:spcAft>
                      </a:pPr>
                      <a:r>
                        <a:rPr lang="en-US" sz="2400" dirty="0">
                          <a:effectLst/>
                        </a:rPr>
                        <a:t>Local AOD</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a:effectLst/>
                        </a:rPr>
                        <a:t>195.17</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6"/>
                  </a:ext>
                </a:extLst>
              </a:tr>
              <a:tr h="296760">
                <a:tc>
                  <a:txBody>
                    <a:bodyPr/>
                    <a:lstStyle/>
                    <a:p>
                      <a:pPr marL="0" marR="0" indent="128270" algn="just">
                        <a:lnSpc>
                          <a:spcPct val="100000"/>
                        </a:lnSpc>
                        <a:spcBef>
                          <a:spcPts val="0"/>
                        </a:spcBef>
                        <a:spcAft>
                          <a:spcPts val="0"/>
                        </a:spcAft>
                      </a:pPr>
                      <a:r>
                        <a:rPr lang="en-US" sz="2400">
                          <a:effectLst/>
                        </a:rPr>
                        <a:t>sea level pressure</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182.81</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7"/>
                  </a:ext>
                </a:extLst>
              </a:tr>
              <a:tr h="296760">
                <a:tc>
                  <a:txBody>
                    <a:bodyPr/>
                    <a:lstStyle/>
                    <a:p>
                      <a:pPr marL="0" marR="0" indent="128270" algn="just">
                        <a:lnSpc>
                          <a:spcPct val="100000"/>
                        </a:lnSpc>
                        <a:spcBef>
                          <a:spcPts val="0"/>
                        </a:spcBef>
                        <a:spcAft>
                          <a:spcPts val="0"/>
                        </a:spcAft>
                      </a:pPr>
                      <a:r>
                        <a:rPr lang="en-US" sz="2400">
                          <a:effectLst/>
                        </a:rPr>
                        <a:t>Relative humidity</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175.75</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8"/>
                  </a:ext>
                </a:extLst>
              </a:tr>
              <a:tr h="296760">
                <a:tc>
                  <a:txBody>
                    <a:bodyPr/>
                    <a:lstStyle/>
                    <a:p>
                      <a:pPr marL="0" marR="0" indent="128270" algn="just">
                        <a:lnSpc>
                          <a:spcPct val="100000"/>
                        </a:lnSpc>
                        <a:spcBef>
                          <a:spcPts val="0"/>
                        </a:spcBef>
                        <a:spcAft>
                          <a:spcPts val="0"/>
                        </a:spcAft>
                      </a:pPr>
                      <a:r>
                        <a:rPr lang="en-US" sz="2400">
                          <a:effectLst/>
                        </a:rPr>
                        <a:t>V component of wind speed</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157.06</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9"/>
                  </a:ext>
                </a:extLst>
              </a:tr>
              <a:tr h="296760">
                <a:tc>
                  <a:txBody>
                    <a:bodyPr/>
                    <a:lstStyle/>
                    <a:p>
                      <a:pPr marL="0" marR="0" indent="128270" algn="just">
                        <a:lnSpc>
                          <a:spcPct val="100000"/>
                        </a:lnSpc>
                        <a:spcBef>
                          <a:spcPts val="0"/>
                        </a:spcBef>
                        <a:spcAft>
                          <a:spcPts val="0"/>
                        </a:spcAft>
                      </a:pPr>
                      <a:r>
                        <a:rPr lang="en-US" sz="2400">
                          <a:effectLst/>
                        </a:rPr>
                        <a:t>U component of wind speed</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a:effectLst/>
                        </a:rPr>
                        <a:t>135.87</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0"/>
                  </a:ext>
                </a:extLst>
              </a:tr>
              <a:tr h="296760">
                <a:tc>
                  <a:txBody>
                    <a:bodyPr/>
                    <a:lstStyle/>
                    <a:p>
                      <a:pPr marL="0" marR="0" indent="128270" algn="just">
                        <a:lnSpc>
                          <a:spcPct val="100000"/>
                        </a:lnSpc>
                        <a:spcBef>
                          <a:spcPts val="0"/>
                        </a:spcBef>
                        <a:spcAft>
                          <a:spcPts val="0"/>
                        </a:spcAft>
                      </a:pPr>
                      <a:r>
                        <a:rPr lang="en-US" sz="2400">
                          <a:effectLst/>
                        </a:rPr>
                        <a:t>X-coordinate</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134.86</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1"/>
                  </a:ext>
                </a:extLst>
              </a:tr>
              <a:tr h="296760">
                <a:tc>
                  <a:txBody>
                    <a:bodyPr/>
                    <a:lstStyle/>
                    <a:p>
                      <a:pPr marL="0" marR="0" indent="128270" algn="just">
                        <a:lnSpc>
                          <a:spcPct val="100000"/>
                        </a:lnSpc>
                        <a:spcBef>
                          <a:spcPts val="0"/>
                        </a:spcBef>
                        <a:spcAft>
                          <a:spcPts val="0"/>
                        </a:spcAft>
                      </a:pPr>
                      <a:r>
                        <a:rPr lang="en-US" sz="2400">
                          <a:effectLst/>
                        </a:rPr>
                        <a:t>MODIS AOD</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130.63</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2"/>
                  </a:ext>
                </a:extLst>
              </a:tr>
              <a:tr h="296760">
                <a:tc>
                  <a:txBody>
                    <a:bodyPr/>
                    <a:lstStyle/>
                    <a:p>
                      <a:pPr marL="0" marR="0" indent="128270" algn="just">
                        <a:lnSpc>
                          <a:spcPct val="100000"/>
                        </a:lnSpc>
                        <a:spcBef>
                          <a:spcPts val="0"/>
                        </a:spcBef>
                        <a:spcAft>
                          <a:spcPts val="0"/>
                        </a:spcAft>
                      </a:pPr>
                      <a:r>
                        <a:rPr lang="en-US" sz="2400">
                          <a:effectLst/>
                        </a:rPr>
                        <a:t>temperature at 2 meters</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116.02</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3"/>
                  </a:ext>
                </a:extLst>
              </a:tr>
              <a:tr h="296760">
                <a:tc>
                  <a:txBody>
                    <a:bodyPr/>
                    <a:lstStyle/>
                    <a:p>
                      <a:pPr marL="0" marR="0" indent="128270" algn="just">
                        <a:lnSpc>
                          <a:spcPct val="100000"/>
                        </a:lnSpc>
                        <a:spcBef>
                          <a:spcPts val="0"/>
                        </a:spcBef>
                        <a:spcAft>
                          <a:spcPts val="0"/>
                        </a:spcAft>
                      </a:pPr>
                      <a:r>
                        <a:rPr lang="en-US" sz="2400">
                          <a:effectLst/>
                        </a:rPr>
                        <a:t>Y-coordinate</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122.27</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4"/>
                  </a:ext>
                </a:extLst>
              </a:tr>
              <a:tr h="296760">
                <a:tc>
                  <a:txBody>
                    <a:bodyPr/>
                    <a:lstStyle/>
                    <a:p>
                      <a:pPr marL="0" marR="0" indent="128270" algn="just">
                        <a:lnSpc>
                          <a:spcPct val="100000"/>
                        </a:lnSpc>
                        <a:spcBef>
                          <a:spcPts val="0"/>
                        </a:spcBef>
                        <a:spcAft>
                          <a:spcPts val="0"/>
                        </a:spcAft>
                      </a:pPr>
                      <a:r>
                        <a:rPr lang="en-US" sz="2400">
                          <a:effectLst/>
                        </a:rPr>
                        <a:t>dew point temperature</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96.16</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5"/>
                  </a:ext>
                </a:extLst>
              </a:tr>
              <a:tr h="296760">
                <a:tc>
                  <a:txBody>
                    <a:bodyPr/>
                    <a:lstStyle/>
                    <a:p>
                      <a:pPr marL="0" marR="0" indent="128270" algn="just">
                        <a:lnSpc>
                          <a:spcPct val="100000"/>
                        </a:lnSpc>
                        <a:spcBef>
                          <a:spcPts val="0"/>
                        </a:spcBef>
                        <a:spcAft>
                          <a:spcPts val="0"/>
                        </a:spcAft>
                      </a:pPr>
                      <a:endParaRPr lang="en-US" sz="2400" dirty="0">
                        <a:effectLst/>
                      </a:endParaRPr>
                    </a:p>
                    <a:p>
                      <a:pPr marL="0" marR="0" indent="128270" algn="just">
                        <a:lnSpc>
                          <a:spcPct val="100000"/>
                        </a:lnSpc>
                        <a:spcBef>
                          <a:spcPts val="0"/>
                        </a:spcBef>
                        <a:spcAft>
                          <a:spcPts val="0"/>
                        </a:spcAft>
                      </a:pPr>
                      <a:endParaRPr lang="en-US" sz="2400" dirty="0">
                        <a:effectLst/>
                      </a:endParaRPr>
                    </a:p>
                    <a:p>
                      <a:pPr marL="0" marR="0" indent="128270" algn="just">
                        <a:lnSpc>
                          <a:spcPct val="100000"/>
                        </a:lnSpc>
                        <a:spcBef>
                          <a:spcPts val="0"/>
                        </a:spcBef>
                        <a:spcAft>
                          <a:spcPts val="0"/>
                        </a:spcAft>
                      </a:pPr>
                      <a:r>
                        <a:rPr lang="en-US" sz="2400" dirty="0">
                          <a:effectLst/>
                        </a:rPr>
                        <a:t>fire counts in nearest cluster / distance</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95.87</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6"/>
                  </a:ext>
                </a:extLst>
              </a:tr>
              <a:tr h="296760">
                <a:tc>
                  <a:txBody>
                    <a:bodyPr/>
                    <a:lstStyle/>
                    <a:p>
                      <a:pPr marL="0" marR="0" indent="128270" algn="just">
                        <a:lnSpc>
                          <a:spcPct val="100000"/>
                        </a:lnSpc>
                        <a:spcBef>
                          <a:spcPts val="0"/>
                        </a:spcBef>
                        <a:spcAft>
                          <a:spcPts val="0"/>
                        </a:spcAft>
                      </a:pPr>
                      <a:r>
                        <a:rPr lang="en-US" sz="2400">
                          <a:effectLst/>
                        </a:rPr>
                        <a:t>elevation</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75.52</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7"/>
                  </a:ext>
                </a:extLst>
              </a:tr>
              <a:tr h="296760">
                <a:tc>
                  <a:txBody>
                    <a:bodyPr/>
                    <a:lstStyle/>
                    <a:p>
                      <a:pPr marL="0" marR="0" indent="128270" algn="just">
                        <a:lnSpc>
                          <a:spcPct val="100000"/>
                        </a:lnSpc>
                        <a:spcBef>
                          <a:spcPts val="0"/>
                        </a:spcBef>
                        <a:spcAft>
                          <a:spcPts val="0"/>
                        </a:spcAft>
                      </a:pPr>
                      <a:r>
                        <a:rPr lang="en-US" sz="2400">
                          <a:effectLst/>
                        </a:rPr>
                        <a:t>planetary boundary layer height</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84.49</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8"/>
                  </a:ext>
                </a:extLst>
              </a:tr>
              <a:tr h="296760">
                <a:tc>
                  <a:txBody>
                    <a:bodyPr/>
                    <a:lstStyle/>
                    <a:p>
                      <a:pPr marL="0" marR="0" indent="128270" algn="just">
                        <a:lnSpc>
                          <a:spcPct val="100000"/>
                        </a:lnSpc>
                        <a:spcBef>
                          <a:spcPts val="0"/>
                        </a:spcBef>
                        <a:spcAft>
                          <a:spcPts val="0"/>
                        </a:spcAft>
                      </a:pPr>
                      <a:r>
                        <a:rPr lang="en-US" sz="2400">
                          <a:effectLst/>
                        </a:rPr>
                        <a:t>% urban land use within 1 km</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72.40</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19"/>
                  </a:ext>
                </a:extLst>
              </a:tr>
              <a:tr h="296760">
                <a:tc>
                  <a:txBody>
                    <a:bodyPr/>
                    <a:lstStyle/>
                    <a:p>
                      <a:pPr marL="0" marR="0" indent="128270" algn="just">
                        <a:lnSpc>
                          <a:spcPct val="100000"/>
                        </a:lnSpc>
                        <a:spcBef>
                          <a:spcPts val="0"/>
                        </a:spcBef>
                        <a:spcAft>
                          <a:spcPts val="0"/>
                        </a:spcAft>
                      </a:pPr>
                      <a:r>
                        <a:rPr lang="en-US" sz="2400">
                          <a:effectLst/>
                        </a:rPr>
                        <a:t>sum of traffic counts within 1 km</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71.98</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20"/>
                  </a:ext>
                </a:extLst>
              </a:tr>
              <a:tr h="0">
                <a:tc>
                  <a:txBody>
                    <a:bodyPr/>
                    <a:lstStyle/>
                    <a:p>
                      <a:pPr marL="0" marR="0" indent="128270" algn="just">
                        <a:lnSpc>
                          <a:spcPct val="100000"/>
                        </a:lnSpc>
                        <a:spcBef>
                          <a:spcPts val="0"/>
                        </a:spcBef>
                        <a:spcAft>
                          <a:spcPts val="0"/>
                        </a:spcAft>
                      </a:pPr>
                      <a:r>
                        <a:rPr lang="en-US" sz="2400">
                          <a:effectLst/>
                        </a:rPr>
                        <a:t>% vegetated land use within 1 km</a:t>
                      </a:r>
                      <a:endParaRPr lang="en-US" sz="240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tc>
                  <a:txBody>
                    <a:bodyPr/>
                    <a:lstStyle/>
                    <a:p>
                      <a:pPr marL="0" marR="0" indent="128270" algn="r">
                        <a:lnSpc>
                          <a:spcPct val="100000"/>
                        </a:lnSpc>
                        <a:spcBef>
                          <a:spcPts val="0"/>
                        </a:spcBef>
                        <a:spcAft>
                          <a:spcPts val="0"/>
                        </a:spcAft>
                      </a:pPr>
                      <a:r>
                        <a:rPr lang="en-US" sz="2400" dirty="0">
                          <a:effectLst/>
                        </a:rPr>
                        <a:t>37.64</a:t>
                      </a:r>
                      <a:endParaRPr lang="en-US" sz="24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21"/>
                  </a:ext>
                </a:extLst>
              </a:tr>
            </a:tbl>
          </a:graphicData>
        </a:graphic>
      </p:graphicFrame>
      <p:sp>
        <p:nvSpPr>
          <p:cNvPr id="5" name="TextBox 4"/>
          <p:cNvSpPr txBox="1"/>
          <p:nvPr/>
        </p:nvSpPr>
        <p:spPr>
          <a:xfrm>
            <a:off x="394446" y="6459785"/>
            <a:ext cx="7459597" cy="369332"/>
          </a:xfrm>
          <a:prstGeom prst="rect">
            <a:avLst/>
          </a:prstGeom>
          <a:noFill/>
        </p:spPr>
        <p:txBody>
          <a:bodyPr wrap="square" rtlCol="0">
            <a:spAutoFit/>
          </a:bodyPr>
          <a:lstStyle/>
          <a:p>
            <a:r>
              <a:rPr lang="en-US" dirty="0"/>
              <a:t>Reid et al. 2015. </a:t>
            </a:r>
            <a:r>
              <a:rPr lang="en-US" i="1" dirty="0"/>
              <a:t>Environmental Science &amp; Technology</a:t>
            </a:r>
            <a:endParaRPr lang="en-US" dirty="0"/>
          </a:p>
        </p:txBody>
      </p:sp>
    </p:spTree>
    <p:extLst>
      <p:ext uri="{BB962C8B-B14F-4D97-AF65-F5344CB8AC3E}">
        <p14:creationId xmlns:p14="http://schemas.microsoft.com/office/powerpoint/2010/main" val="2295608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t>15</a:t>
            </a:fld>
            <a:endParaRPr lang="en-US" dirty="0"/>
          </a:p>
        </p:txBody>
      </p:sp>
      <p:sp>
        <p:nvSpPr>
          <p:cNvPr id="6" name="TextBox 5"/>
          <p:cNvSpPr txBox="1"/>
          <p:nvPr/>
        </p:nvSpPr>
        <p:spPr>
          <a:xfrm>
            <a:off x="394446" y="6459785"/>
            <a:ext cx="7459597" cy="369332"/>
          </a:xfrm>
          <a:prstGeom prst="rect">
            <a:avLst/>
          </a:prstGeom>
          <a:noFill/>
        </p:spPr>
        <p:txBody>
          <a:bodyPr wrap="square" rtlCol="0">
            <a:spAutoFit/>
          </a:bodyPr>
          <a:lstStyle/>
          <a:p>
            <a:r>
              <a:rPr lang="en-US" dirty="0"/>
              <a:t>Reid et al. 2015. </a:t>
            </a:r>
            <a:r>
              <a:rPr lang="en-US" i="1" dirty="0"/>
              <a:t>Environmental Science &amp; Technology</a:t>
            </a:r>
            <a:endParaRPr lang="en-US" dirty="0"/>
          </a:p>
        </p:txBody>
      </p:sp>
      <p:pic>
        <p:nvPicPr>
          <p:cNvPr id="8" name="Picture 7"/>
          <p:cNvPicPr>
            <a:picLocks noChangeAspect="1"/>
          </p:cNvPicPr>
          <p:nvPr/>
        </p:nvPicPr>
        <p:blipFill rotWithShape="1">
          <a:blip r:embed="rId3"/>
          <a:srcRect b="51847"/>
          <a:stretch/>
        </p:blipFill>
        <p:spPr>
          <a:xfrm>
            <a:off x="276329" y="1014247"/>
            <a:ext cx="11537458" cy="2039196"/>
          </a:xfrm>
          <a:prstGeom prst="rect">
            <a:avLst/>
          </a:prstGeom>
        </p:spPr>
      </p:pic>
    </p:spTree>
    <p:extLst>
      <p:ext uri="{BB962C8B-B14F-4D97-AF65-F5344CB8AC3E}">
        <p14:creationId xmlns:p14="http://schemas.microsoft.com/office/powerpoint/2010/main" val="3006222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 Exposure Assessment</a:t>
            </a:r>
          </a:p>
        </p:txBody>
      </p:sp>
      <p:sp>
        <p:nvSpPr>
          <p:cNvPr id="3" name="Content Placeholder 2"/>
          <p:cNvSpPr>
            <a:spLocks noGrp="1"/>
          </p:cNvSpPr>
          <p:nvPr>
            <p:ph idx="1"/>
          </p:nvPr>
        </p:nvSpPr>
        <p:spPr>
          <a:xfrm>
            <a:off x="1154083" y="1927376"/>
            <a:ext cx="10058400" cy="4023360"/>
          </a:xfrm>
        </p:spPr>
        <p:txBody>
          <a:bodyPr>
            <a:normAutofit/>
          </a:bodyPr>
          <a:lstStyle/>
          <a:p>
            <a:pPr>
              <a:buFont typeface="Courier New" panose="02070309020205020404" pitchFamily="49" charset="0"/>
              <a:buChar char="o"/>
            </a:pPr>
            <a:r>
              <a:rPr lang="en-US" sz="2400" dirty="0"/>
              <a:t>Combining multiple spatiotemporal datasets including satellite data and/or chemical transport model data could </a:t>
            </a:r>
            <a:r>
              <a:rPr lang="en-US" sz="2400" b="1" dirty="0"/>
              <a:t>predict ground-level PM</a:t>
            </a:r>
            <a:r>
              <a:rPr lang="en-US" sz="2400" b="1" baseline="-25000" dirty="0"/>
              <a:t>2.5</a:t>
            </a:r>
            <a:r>
              <a:rPr lang="en-US" sz="2400" b="1" dirty="0"/>
              <a:t> well </a:t>
            </a:r>
            <a:r>
              <a:rPr lang="en-US" sz="2400" dirty="0"/>
              <a:t>during a wildfire</a:t>
            </a:r>
          </a:p>
          <a:p>
            <a:pPr>
              <a:buFont typeface="Courier New" panose="02070309020205020404" pitchFamily="49" charset="0"/>
              <a:buChar char="o"/>
            </a:pPr>
            <a:r>
              <a:rPr lang="en-US" sz="2400" b="1" dirty="0"/>
              <a:t>Tree-based algorithms </a:t>
            </a:r>
            <a:r>
              <a:rPr lang="en-US" sz="2400" dirty="0"/>
              <a:t>predicted ground-level PM</a:t>
            </a:r>
            <a:r>
              <a:rPr lang="en-US" sz="2400" baseline="-25000" dirty="0"/>
              <a:t>2.5</a:t>
            </a:r>
            <a:r>
              <a:rPr lang="en-US" sz="2400" dirty="0"/>
              <a:t> better than linear or other commonly used statistical models (e.g. GAM)</a:t>
            </a:r>
          </a:p>
          <a:p>
            <a:pPr>
              <a:buFont typeface="Courier New" panose="02070309020205020404" pitchFamily="49" charset="0"/>
              <a:buChar char="o"/>
            </a:pPr>
            <a:r>
              <a:rPr lang="en-US" sz="2400" dirty="0"/>
              <a:t>Data that could apply to any fire, </a:t>
            </a:r>
            <a:r>
              <a:rPr lang="en-US" sz="2400" b="1" dirty="0"/>
              <a:t>“universal” variables, could predict ground-level PM</a:t>
            </a:r>
            <a:r>
              <a:rPr lang="en-US" sz="2400" b="1" baseline="-25000" dirty="0"/>
              <a:t>2.5</a:t>
            </a:r>
            <a:r>
              <a:rPr lang="en-US" sz="2400" b="1" dirty="0"/>
              <a:t> almost as well as the full model</a:t>
            </a:r>
          </a:p>
        </p:txBody>
      </p:sp>
      <p:sp>
        <p:nvSpPr>
          <p:cNvPr id="4" name="Slide Number Placeholder 3"/>
          <p:cNvSpPr>
            <a:spLocks noGrp="1"/>
          </p:cNvSpPr>
          <p:nvPr>
            <p:ph type="sldNum" sz="quarter" idx="12"/>
          </p:nvPr>
        </p:nvSpPr>
        <p:spPr/>
        <p:txBody>
          <a:bodyPr/>
          <a:lstStyle/>
          <a:p>
            <a:fld id="{6D22F896-40B5-4ADD-8801-0D06FADFA095}" type="slidenum">
              <a:rPr lang="en-US" smtClean="0"/>
              <a:t>16</a:t>
            </a:fld>
            <a:endParaRPr lang="en-US" dirty="0"/>
          </a:p>
        </p:txBody>
      </p:sp>
    </p:spTree>
    <p:extLst>
      <p:ext uri="{BB962C8B-B14F-4D97-AF65-F5344CB8AC3E}">
        <p14:creationId xmlns:p14="http://schemas.microsoft.com/office/powerpoint/2010/main" val="2880444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Why wildfires?</a:t>
            </a:r>
          </a:p>
        </p:txBody>
      </p:sp>
      <p:sp>
        <p:nvSpPr>
          <p:cNvPr id="5" name="Content Placeholder 4"/>
          <p:cNvSpPr>
            <a:spLocks noGrp="1"/>
          </p:cNvSpPr>
          <p:nvPr>
            <p:ph sz="half" idx="1"/>
          </p:nvPr>
        </p:nvSpPr>
        <p:spPr>
          <a:xfrm>
            <a:off x="1097278" y="1845734"/>
            <a:ext cx="3720382" cy="4023360"/>
          </a:xfrm>
        </p:spPr>
        <p:txBody>
          <a:bodyPr/>
          <a:lstStyle/>
          <a:p>
            <a:r>
              <a:rPr lang="en-US" dirty="0"/>
              <a:t>Globally and regionally, wildfire risk is projected to increase under various potential future climate scenarios.</a:t>
            </a:r>
          </a:p>
          <a:p>
            <a:endParaRPr lang="en-US" dirty="0"/>
          </a:p>
          <a:p>
            <a:r>
              <a:rPr lang="en-US" dirty="0"/>
              <a:t>The percent of our air pollution due to wildfires will likely increase, not just from climatic changes, but also because of declines in other sources of air pollution</a:t>
            </a:r>
          </a:p>
          <a:p>
            <a:endParaRPr lang="en-US" dirty="0"/>
          </a:p>
        </p:txBody>
      </p:sp>
      <p:sp>
        <p:nvSpPr>
          <p:cNvPr id="2" name="Slide Number Placeholder 1"/>
          <p:cNvSpPr>
            <a:spLocks noGrp="1"/>
          </p:cNvSpPr>
          <p:nvPr>
            <p:ph type="sldNum" sz="quarter" idx="12"/>
          </p:nvPr>
        </p:nvSpPr>
        <p:spPr/>
        <p:txBody>
          <a:bodyPr/>
          <a:lstStyle/>
          <a:p>
            <a:fld id="{6D22F896-40B5-4ADD-8801-0D06FADFA095}" type="slidenum">
              <a:rPr lang="en-US" smtClean="0"/>
              <a:t>2</a:t>
            </a:fld>
            <a:endParaRPr lang="en-US" dirty="0"/>
          </a:p>
        </p:txBody>
      </p:sp>
      <p:sp>
        <p:nvSpPr>
          <p:cNvPr id="3" name="Content Placeholder 2"/>
          <p:cNvSpPr>
            <a:spLocks noGrp="1"/>
          </p:cNvSpPr>
          <p:nvPr>
            <p:ph sz="half" idx="2"/>
          </p:nvPr>
        </p:nvSpPr>
        <p:spPr/>
        <p:txBody>
          <a:bodyPr/>
          <a:lstStyle/>
          <a:p>
            <a:endParaRPr lang="en-US"/>
          </a:p>
        </p:txBody>
      </p:sp>
      <p:pic>
        <p:nvPicPr>
          <p:cNvPr id="1026" name="Picture 2" descr="Forest Fires in Californi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57900" y="58003"/>
            <a:ext cx="5200650" cy="693420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057899" y="6400060"/>
            <a:ext cx="5861957" cy="369332"/>
          </a:xfrm>
          <a:prstGeom prst="rect">
            <a:avLst/>
          </a:prstGeom>
          <a:noFill/>
        </p:spPr>
        <p:txBody>
          <a:bodyPr wrap="square" rtlCol="0">
            <a:spAutoFit/>
          </a:bodyPr>
          <a:lstStyle/>
          <a:p>
            <a:r>
              <a:rPr lang="en-US" dirty="0"/>
              <a:t>http://earthobservatory.nasa.gov/IOTD/view.php?id=8865</a:t>
            </a:r>
          </a:p>
        </p:txBody>
      </p:sp>
    </p:spTree>
    <p:extLst>
      <p:ext uri="{BB962C8B-B14F-4D97-AF65-F5344CB8AC3E}">
        <p14:creationId xmlns:p14="http://schemas.microsoft.com/office/powerpoint/2010/main" val="1541731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05838" y="262482"/>
            <a:ext cx="10058400" cy="1450757"/>
          </a:xfrm>
        </p:spPr>
        <p:txBody>
          <a:bodyPr>
            <a:normAutofit/>
          </a:bodyPr>
          <a:lstStyle/>
          <a:p>
            <a:r>
              <a:rPr lang="en-US" dirty="0"/>
              <a:t>2008 northern California </a:t>
            </a:r>
            <a:br>
              <a:rPr lang="en-US" dirty="0"/>
            </a:br>
            <a:r>
              <a:rPr lang="en-US" dirty="0"/>
              <a:t>wildfires</a:t>
            </a:r>
          </a:p>
        </p:txBody>
      </p:sp>
      <p:sp>
        <p:nvSpPr>
          <p:cNvPr id="6" name="Content Placeholder 5"/>
          <p:cNvSpPr>
            <a:spLocks noGrp="1"/>
          </p:cNvSpPr>
          <p:nvPr>
            <p:ph sz="half" idx="1"/>
          </p:nvPr>
        </p:nvSpPr>
        <p:spPr/>
        <p:txBody>
          <a:bodyPr>
            <a:normAutofit lnSpcReduction="10000"/>
          </a:bodyPr>
          <a:lstStyle/>
          <a:p>
            <a:r>
              <a:rPr lang="en-US" sz="2400" dirty="0"/>
              <a:t>Lightning storm on June 20-21, 2008</a:t>
            </a:r>
          </a:p>
          <a:p>
            <a:r>
              <a:rPr lang="en-US" sz="2400" dirty="0"/>
              <a:t>Over 6000 lightning strikes</a:t>
            </a:r>
          </a:p>
          <a:p>
            <a:r>
              <a:rPr lang="en-US" sz="2400" dirty="0"/>
              <a:t>Thousands of fires</a:t>
            </a:r>
          </a:p>
          <a:p>
            <a:r>
              <a:rPr lang="en-US" sz="2400" dirty="0"/>
              <a:t>Smoke covered large population areas for weeks (est. 10-12 million people exposed)</a:t>
            </a:r>
          </a:p>
          <a:p>
            <a:r>
              <a:rPr lang="en-US" sz="2400" dirty="0"/>
              <a:t>Potential for adverse health effects on large population </a:t>
            </a:r>
          </a:p>
        </p:txBody>
      </p:sp>
      <p:pic>
        <p:nvPicPr>
          <p:cNvPr id="8" name="Content Placeholder 6" descr="C:\Dissertation\Hosp&amp;ED Analysis - Chapter 4\StudyArea.tif"/>
          <p:cNvPicPr>
            <a:picLocks noGrp="1"/>
          </p:cNvPicPr>
          <p:nvPr>
            <p:ph sz="half" idx="2"/>
          </p:nvPr>
        </p:nvPicPr>
        <p:blipFill rotWithShape="1">
          <a:blip r:embed="rId3" cstate="print">
            <a:extLst>
              <a:ext uri="{28A0092B-C50C-407E-A947-70E740481C1C}">
                <a14:useLocalDpi xmlns:a14="http://schemas.microsoft.com/office/drawing/2010/main" val="0"/>
              </a:ext>
            </a:extLst>
          </a:blip>
          <a:srcRect l="7691" t="6935" r="6571" b="5762"/>
          <a:stretch/>
        </p:blipFill>
        <p:spPr bwMode="auto">
          <a:xfrm>
            <a:off x="6940473" y="869577"/>
            <a:ext cx="4292303" cy="4999517"/>
          </a:xfrm>
          <a:prstGeom prst="rect">
            <a:avLst/>
          </a:prstGeom>
          <a:noFill/>
          <a:ln>
            <a:noFill/>
          </a:ln>
          <a:extLst>
            <a:ext uri="{53640926-AAD7-44d8-BBD7-CCE9431645EC}">
              <a14:shadowObscured xmlns:a14="http://schemas.microsoft.com/office/drawing/2010/main" xmlns=""/>
            </a:ext>
          </a:extLst>
        </p:spPr>
      </p:pic>
      <p:pic>
        <p:nvPicPr>
          <p:cNvPr id="5" name="Picture 2" descr="http://w3.calema.ca.gov/WebPage/oeswebsite.nsf/ClientOESFileLibrary/Fire%20Season%20-%20All/$file/Fires627am.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80057" y="140360"/>
            <a:ext cx="4989616" cy="645795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Slide Number Placeholder 1"/>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2243971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the health effects from exposure to wildfire smoke?</a:t>
            </a:r>
          </a:p>
        </p:txBody>
      </p:sp>
      <p:sp>
        <p:nvSpPr>
          <p:cNvPr id="3" name="Content Placeholder 2"/>
          <p:cNvSpPr>
            <a:spLocks noGrp="1"/>
          </p:cNvSpPr>
          <p:nvPr>
            <p:ph idx="1"/>
          </p:nvPr>
        </p:nvSpPr>
        <p:spPr/>
        <p:txBody>
          <a:bodyPr>
            <a:normAutofit fontScale="77500" lnSpcReduction="20000"/>
          </a:bodyPr>
          <a:lstStyle/>
          <a:p>
            <a:r>
              <a:rPr lang="en-US" sz="2500" dirty="0"/>
              <a:t>Clear evidence of respiratory health effects</a:t>
            </a:r>
          </a:p>
          <a:p>
            <a:pPr lvl="1"/>
            <a:r>
              <a:rPr lang="en-US" sz="2500" dirty="0"/>
              <a:t>Particularly for exacerbation of asthma, COPD</a:t>
            </a:r>
          </a:p>
          <a:p>
            <a:r>
              <a:rPr lang="en-US" sz="2500" dirty="0"/>
              <a:t>Growing evidence of increased risk of all-cause mortality </a:t>
            </a:r>
          </a:p>
          <a:p>
            <a:r>
              <a:rPr lang="en-US" sz="2500" dirty="0"/>
              <a:t>Mixed findings for cardiovascular outcomes</a:t>
            </a:r>
          </a:p>
          <a:p>
            <a:r>
              <a:rPr lang="en-US" sz="2500" dirty="0"/>
              <a:t>A few studies have found associations with adverse birth outcomes</a:t>
            </a:r>
          </a:p>
          <a:p>
            <a:endParaRPr lang="en-US" sz="2500" dirty="0"/>
          </a:p>
          <a:p>
            <a:r>
              <a:rPr lang="en-US" sz="2500" dirty="0">
                <a:sym typeface="Wingdings" panose="05000000000000000000" pitchFamily="2" charset="2"/>
              </a:rPr>
              <a:t>More research needed</a:t>
            </a:r>
          </a:p>
          <a:p>
            <a:r>
              <a:rPr lang="en-US" sz="2500" dirty="0">
                <a:sym typeface="Wingdings" panose="05000000000000000000" pitchFamily="2" charset="2"/>
              </a:rPr>
              <a:t> more research needed for health outcomes not yet studied or understudied</a:t>
            </a:r>
          </a:p>
          <a:p>
            <a:r>
              <a:rPr lang="en-US" sz="2500" dirty="0">
                <a:sym typeface="Wingdings" panose="05000000000000000000" pitchFamily="2" charset="2"/>
              </a:rPr>
              <a:t> to further evaluate cardiovascular outcomes</a:t>
            </a:r>
          </a:p>
          <a:p>
            <a:r>
              <a:rPr lang="en-US" sz="2500" dirty="0">
                <a:sym typeface="Wingdings" panose="05000000000000000000" pitchFamily="2" charset="2"/>
              </a:rPr>
              <a:t> to better understand effects of duration and intensity of wildfire smoke exposures</a:t>
            </a:r>
          </a:p>
          <a:p>
            <a:r>
              <a:rPr lang="en-US" sz="2500" b="1" dirty="0">
                <a:sym typeface="Wingdings" panose="05000000000000000000" pitchFamily="2" charset="2"/>
              </a:rPr>
              <a:t> to identify vulnerable subpopulations</a:t>
            </a:r>
          </a:p>
          <a:p>
            <a:endParaRPr lang="en-US" sz="2500" dirty="0">
              <a:sym typeface="Wingdings" panose="05000000000000000000" pitchFamily="2" charset="2"/>
            </a:endParaRPr>
          </a:p>
          <a:p>
            <a:endParaRPr lang="en-US" dirty="0"/>
          </a:p>
          <a:p>
            <a:pPr lvl="1"/>
            <a:endParaRPr lang="en-US" dirty="0"/>
          </a:p>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4</a:t>
            </a:fld>
            <a:endParaRPr lang="en-US" dirty="0"/>
          </a:p>
        </p:txBody>
      </p:sp>
      <p:sp>
        <p:nvSpPr>
          <p:cNvPr id="4" name="TextBox 3"/>
          <p:cNvSpPr txBox="1"/>
          <p:nvPr/>
        </p:nvSpPr>
        <p:spPr>
          <a:xfrm>
            <a:off x="0" y="6488668"/>
            <a:ext cx="11582585" cy="307777"/>
          </a:xfrm>
          <a:prstGeom prst="rect">
            <a:avLst/>
          </a:prstGeom>
          <a:noFill/>
        </p:spPr>
        <p:txBody>
          <a:bodyPr wrap="square" rtlCol="0">
            <a:spAutoFit/>
          </a:bodyPr>
          <a:lstStyle/>
          <a:p>
            <a:pPr algn="ctr"/>
            <a:r>
              <a:rPr lang="en-US" sz="1400" dirty="0"/>
              <a:t>Source: Reid et al. 2016. Critical review of health impacts of wildfire smoke exposure. </a:t>
            </a:r>
            <a:r>
              <a:rPr lang="en-US" sz="1400" i="1" dirty="0"/>
              <a:t>Environmental Health Perspectives</a:t>
            </a:r>
          </a:p>
        </p:txBody>
      </p:sp>
    </p:spTree>
    <p:extLst>
      <p:ext uri="{BB962C8B-B14F-4D97-AF65-F5344CB8AC3E}">
        <p14:creationId xmlns:p14="http://schemas.microsoft.com/office/powerpoint/2010/main" val="2602239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p:cNvPicPr>
            <a:picLocks noChangeAspect="1" noChangeArrowheads="1"/>
          </p:cNvPicPr>
          <p:nvPr/>
        </p:nvPicPr>
        <p:blipFill>
          <a:blip r:embed="rId3" cstate="print"/>
          <a:srcRect/>
          <a:stretch>
            <a:fillRect/>
          </a:stretch>
        </p:blipFill>
        <p:spPr bwMode="auto">
          <a:xfrm>
            <a:off x="8129295" y="2646922"/>
            <a:ext cx="3542325" cy="2667001"/>
          </a:xfrm>
          <a:prstGeom prst="rect">
            <a:avLst/>
          </a:prstGeom>
          <a:noFill/>
          <a:ln w="9525">
            <a:noFill/>
            <a:miter lim="800000"/>
            <a:headEnd/>
            <a:tailEnd/>
          </a:ln>
        </p:spPr>
      </p:pic>
      <p:sp>
        <p:nvSpPr>
          <p:cNvPr id="2" name="Title 1"/>
          <p:cNvSpPr>
            <a:spLocks noGrp="1"/>
          </p:cNvSpPr>
          <p:nvPr>
            <p:ph type="title"/>
          </p:nvPr>
        </p:nvSpPr>
        <p:spPr/>
        <p:txBody>
          <a:bodyPr/>
          <a:lstStyle/>
          <a:p>
            <a:r>
              <a:rPr lang="en-US" dirty="0"/>
              <a:t>Exposure assessment difficulties</a:t>
            </a:r>
          </a:p>
        </p:txBody>
      </p:sp>
      <p:sp>
        <p:nvSpPr>
          <p:cNvPr id="3" name="Content Placeholder 2"/>
          <p:cNvSpPr>
            <a:spLocks noGrp="1"/>
          </p:cNvSpPr>
          <p:nvPr>
            <p:ph idx="1"/>
          </p:nvPr>
        </p:nvSpPr>
        <p:spPr>
          <a:xfrm>
            <a:off x="1097279" y="1845734"/>
            <a:ext cx="6593477" cy="4023360"/>
          </a:xfrm>
        </p:spPr>
        <p:txBody>
          <a:bodyPr>
            <a:normAutofit/>
          </a:bodyPr>
          <a:lstStyle/>
          <a:p>
            <a:pPr marL="0" indent="0"/>
            <a:r>
              <a:rPr lang="en-US" sz="2400" dirty="0"/>
              <a:t>Sparse air pollutant monitoring network</a:t>
            </a:r>
          </a:p>
          <a:p>
            <a:pPr marL="342900" indent="-282575">
              <a:buNone/>
            </a:pPr>
            <a:r>
              <a:rPr lang="en-US" sz="2400" dirty="0"/>
              <a:t>Many PM</a:t>
            </a:r>
            <a:r>
              <a:rPr lang="en-US" sz="2400" baseline="-25000" dirty="0"/>
              <a:t>2.5</a:t>
            </a:r>
            <a:r>
              <a:rPr lang="en-US" sz="2400" dirty="0"/>
              <a:t> monitors only measure every sixth or third day</a:t>
            </a:r>
          </a:p>
          <a:p>
            <a:r>
              <a:rPr lang="en-US" sz="2400" dirty="0"/>
              <a:t>Leads to spatial and temporal averaging of exposure measurements	</a:t>
            </a:r>
          </a:p>
          <a:p>
            <a:pPr lvl="1"/>
            <a:r>
              <a:rPr lang="en-US" sz="2400" dirty="0"/>
              <a:t>But, smoke plumes migrate quickly, changing exposures over smaller spatial and temporal scales</a:t>
            </a:r>
          </a:p>
        </p:txBody>
      </p:sp>
      <p:sp>
        <p:nvSpPr>
          <p:cNvPr id="5" name="Slide Number Placeholder 4"/>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94877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Spatiotemporal exposure data sources	</a:t>
            </a:r>
          </a:p>
        </p:txBody>
      </p:sp>
      <p:sp>
        <p:nvSpPr>
          <p:cNvPr id="3" name="Content Placeholder 2"/>
          <p:cNvSpPr>
            <a:spLocks noGrp="1"/>
          </p:cNvSpPr>
          <p:nvPr>
            <p:ph idx="1"/>
          </p:nvPr>
        </p:nvSpPr>
        <p:spPr>
          <a:xfrm>
            <a:off x="845325" y="1845734"/>
            <a:ext cx="10058400" cy="4023360"/>
          </a:xfrm>
        </p:spPr>
        <p:txBody>
          <a:bodyPr>
            <a:normAutofit/>
          </a:bodyPr>
          <a:lstStyle/>
          <a:p>
            <a:r>
              <a:rPr lang="en-US" sz="2600" dirty="0"/>
              <a:t>Aerosol optical depth (AOD) satellite data</a:t>
            </a:r>
          </a:p>
          <a:p>
            <a:pPr lvl="1"/>
            <a:r>
              <a:rPr lang="en-US" sz="2600" dirty="0"/>
              <a:t>Benefits – covers the whole land area and has temporal coverage of more than once a day</a:t>
            </a:r>
          </a:p>
          <a:p>
            <a:pPr lvl="1"/>
            <a:r>
              <a:rPr lang="en-US" sz="2600" dirty="0"/>
              <a:t>Drawbacks – full column aerosol loading not just where people breathe, just measures during daylight hours</a:t>
            </a:r>
          </a:p>
          <a:p>
            <a:pPr marL="0" lvl="1" indent="0">
              <a:buNone/>
            </a:pPr>
            <a:endParaRPr lang="en-US" sz="2600" dirty="0"/>
          </a:p>
          <a:p>
            <a:pPr marL="0" lvl="1" indent="0">
              <a:buNone/>
            </a:pPr>
            <a:r>
              <a:rPr lang="en-US" sz="2600" dirty="0"/>
              <a:t>Chemical transport models</a:t>
            </a:r>
          </a:p>
          <a:p>
            <a:pPr lvl="1"/>
            <a:r>
              <a:rPr lang="en-US" sz="2600" dirty="0"/>
              <a:t>Benefits – can extract pollution estimates at ground level and covers whole land area</a:t>
            </a:r>
          </a:p>
          <a:p>
            <a:pPr lvl="1"/>
            <a:r>
              <a:rPr lang="en-US" sz="2600" dirty="0"/>
              <a:t>Drawbacks – modeled rather than measured data, uncertainties in the inputs, particularly the emissions estimates from wildfires</a:t>
            </a:r>
          </a:p>
          <a:p>
            <a:pPr lvl="1"/>
            <a:endParaRPr lang="en-US" dirty="0"/>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450012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3665" name="Picture 2" descr="Landusecriteriameasurementsregressi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58306" y="1837764"/>
            <a:ext cx="6403232" cy="48360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45091" name="Rectangle 3"/>
          <p:cNvSpPr>
            <a:spLocks noGrp="1" noChangeArrowheads="1"/>
          </p:cNvSpPr>
          <p:nvPr>
            <p:ph type="title"/>
          </p:nvPr>
        </p:nvSpPr>
        <p:spPr>
          <a:xfrm>
            <a:off x="627063" y="385483"/>
            <a:ext cx="10275398" cy="1143000"/>
          </a:xfrm>
        </p:spPr>
        <p:txBody>
          <a:bodyPr>
            <a:normAutofit/>
          </a:bodyPr>
          <a:lstStyle/>
          <a:p>
            <a:pPr eaLnBrk="1" hangingPunct="1"/>
            <a:r>
              <a:rPr lang="en-US" sz="4000" dirty="0"/>
              <a:t>Methods – adapt land use regression modeling with machine learning</a:t>
            </a:r>
          </a:p>
        </p:txBody>
      </p:sp>
      <p:sp>
        <p:nvSpPr>
          <p:cNvPr id="3" name="TextBox 2"/>
          <p:cNvSpPr txBox="1"/>
          <p:nvPr/>
        </p:nvSpPr>
        <p:spPr>
          <a:xfrm>
            <a:off x="1760621" y="6505972"/>
            <a:ext cx="3340297" cy="323165"/>
          </a:xfrm>
          <a:prstGeom prst="rect">
            <a:avLst/>
          </a:prstGeom>
          <a:noFill/>
        </p:spPr>
        <p:txBody>
          <a:bodyPr wrap="square" rtlCol="0">
            <a:spAutoFit/>
          </a:bodyPr>
          <a:lstStyle/>
          <a:p>
            <a:r>
              <a:rPr lang="en-US" sz="1500" dirty="0">
                <a:solidFill>
                  <a:schemeClr val="tx2">
                    <a:lumMod val="75000"/>
                  </a:schemeClr>
                </a:solidFill>
              </a:rPr>
              <a:t>Image courtesy of Mike Jerrett</a:t>
            </a:r>
          </a:p>
        </p:txBody>
      </p:sp>
      <p:sp>
        <p:nvSpPr>
          <p:cNvPr id="2" name="Slide Number Placeholder 1"/>
          <p:cNvSpPr>
            <a:spLocks noGrp="1"/>
          </p:cNvSpPr>
          <p:nvPr>
            <p:ph type="sldNum" sz="quarter" idx="12"/>
          </p:nvPr>
        </p:nvSpPr>
        <p:spPr/>
        <p:txBody>
          <a:bodyPr/>
          <a:lstStyle/>
          <a:p>
            <a:fld id="{6D22F896-40B5-4ADD-8801-0D06FADFA095}" type="slidenum">
              <a:rPr lang="en-US" smtClean="0"/>
              <a:t>7</a:t>
            </a:fld>
            <a:endParaRPr lang="en-US" dirty="0"/>
          </a:p>
        </p:txBody>
      </p:sp>
      <p:sp>
        <p:nvSpPr>
          <p:cNvPr id="4" name="TextBox 3"/>
          <p:cNvSpPr txBox="1"/>
          <p:nvPr/>
        </p:nvSpPr>
        <p:spPr>
          <a:xfrm>
            <a:off x="1637881" y="3255460"/>
            <a:ext cx="9264580" cy="1800493"/>
          </a:xfrm>
          <a:prstGeom prst="rect">
            <a:avLst/>
          </a:prstGeom>
          <a:solidFill>
            <a:schemeClr val="bg1"/>
          </a:solidFill>
          <a:ln>
            <a:solidFill>
              <a:schemeClr val="tx1"/>
            </a:solidFill>
          </a:ln>
        </p:spPr>
        <p:txBody>
          <a:bodyPr wrap="square" rtlCol="0">
            <a:spAutoFit/>
          </a:bodyPr>
          <a:lstStyle/>
          <a:p>
            <a:pPr marL="285750" indent="-285750">
              <a:spcBef>
                <a:spcPts val="600"/>
              </a:spcBef>
              <a:buFont typeface="Arial" panose="020B0604020202020204" pitchFamily="34" charset="0"/>
              <a:buChar char="•"/>
            </a:pPr>
            <a:r>
              <a:rPr lang="en-US" sz="2400" dirty="0"/>
              <a:t>Include novel spatiotemporal datasets</a:t>
            </a:r>
          </a:p>
          <a:p>
            <a:pPr marL="285750" indent="-285750">
              <a:spcBef>
                <a:spcPts val="600"/>
              </a:spcBef>
              <a:buFont typeface="Arial" panose="020B0604020202020204" pitchFamily="34" charset="0"/>
              <a:buChar char="•"/>
            </a:pPr>
            <a:r>
              <a:rPr lang="en-US" sz="2400" dirty="0"/>
              <a:t>Apply machine learning methods to</a:t>
            </a:r>
          </a:p>
          <a:p>
            <a:pPr marL="742950" lvl="1" indent="-285750">
              <a:spcBef>
                <a:spcPts val="600"/>
              </a:spcBef>
              <a:buFont typeface="Arial" panose="020B0604020202020204" pitchFamily="34" charset="0"/>
              <a:buChar char="•"/>
            </a:pPr>
            <a:r>
              <a:rPr lang="en-US" sz="2400" dirty="0"/>
              <a:t>Select from a long list of predictor variables</a:t>
            </a:r>
          </a:p>
          <a:p>
            <a:pPr marL="742950" lvl="1" indent="-285750">
              <a:spcBef>
                <a:spcPts val="600"/>
              </a:spcBef>
              <a:buFont typeface="Arial" panose="020B0604020202020204" pitchFamily="34" charset="0"/>
              <a:buChar char="•"/>
            </a:pPr>
            <a:r>
              <a:rPr lang="en-US" sz="2400" dirty="0"/>
              <a:t>Select from a variety of statistical algorithms</a:t>
            </a:r>
          </a:p>
        </p:txBody>
      </p:sp>
    </p:spTree>
    <p:extLst>
      <p:ext uri="{BB962C8B-B14F-4D97-AF65-F5344CB8AC3E}">
        <p14:creationId xmlns:p14="http://schemas.microsoft.com/office/powerpoint/2010/main" val="3061110186"/>
      </p:ext>
    </p:ext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457200" y="270559"/>
          <a:ext cx="11322424" cy="5932523"/>
        </p:xfrm>
        <a:graphic>
          <a:graphicData uri="http://schemas.openxmlformats.org/drawingml/2006/table">
            <a:tbl>
              <a:tblPr firstRow="1" bandRow="1">
                <a:tableStyleId>{69012ECD-51FC-41F1-AA8D-1B2483CD663E}</a:tableStyleId>
              </a:tblPr>
              <a:tblGrid>
                <a:gridCol w="3307976">
                  <a:extLst>
                    <a:ext uri="{9D8B030D-6E8A-4147-A177-3AD203B41FA5}">
                      <a16:colId xmlns:a16="http://schemas.microsoft.com/office/drawing/2014/main" val="20000"/>
                    </a:ext>
                  </a:extLst>
                </a:gridCol>
                <a:gridCol w="1664417">
                  <a:extLst>
                    <a:ext uri="{9D8B030D-6E8A-4147-A177-3AD203B41FA5}">
                      <a16:colId xmlns:a16="http://schemas.microsoft.com/office/drawing/2014/main" val="20001"/>
                    </a:ext>
                  </a:extLst>
                </a:gridCol>
                <a:gridCol w="3444087">
                  <a:extLst>
                    <a:ext uri="{9D8B030D-6E8A-4147-A177-3AD203B41FA5}">
                      <a16:colId xmlns:a16="http://schemas.microsoft.com/office/drawing/2014/main" val="20002"/>
                    </a:ext>
                  </a:extLst>
                </a:gridCol>
                <a:gridCol w="1506784">
                  <a:extLst>
                    <a:ext uri="{9D8B030D-6E8A-4147-A177-3AD203B41FA5}">
                      <a16:colId xmlns:a16="http://schemas.microsoft.com/office/drawing/2014/main" val="20003"/>
                    </a:ext>
                  </a:extLst>
                </a:gridCol>
                <a:gridCol w="1399160">
                  <a:extLst>
                    <a:ext uri="{9D8B030D-6E8A-4147-A177-3AD203B41FA5}">
                      <a16:colId xmlns:a16="http://schemas.microsoft.com/office/drawing/2014/main" val="20004"/>
                    </a:ext>
                  </a:extLst>
                </a:gridCol>
              </a:tblGrid>
              <a:tr h="221830">
                <a:tc>
                  <a:txBody>
                    <a:bodyPr/>
                    <a:lstStyle/>
                    <a:p>
                      <a:pPr marL="0" marR="0" indent="0" algn="ctr">
                        <a:lnSpc>
                          <a:spcPct val="100000"/>
                        </a:lnSpc>
                        <a:spcBef>
                          <a:spcPts val="0"/>
                        </a:spcBef>
                        <a:spcAft>
                          <a:spcPts val="0"/>
                        </a:spcAft>
                      </a:pPr>
                      <a:r>
                        <a:rPr lang="en-US" sz="1200" dirty="0">
                          <a:solidFill>
                            <a:schemeClr val="tx1"/>
                          </a:solidFill>
                          <a:effectLst/>
                        </a:rPr>
                        <a:t>Variables</a:t>
                      </a:r>
                      <a:endParaRPr lang="en-US" sz="1200" dirty="0">
                        <a:solidFill>
                          <a:schemeClr val="tx1"/>
                        </a:solidFill>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ctr">
                        <a:lnSpc>
                          <a:spcPct val="100000"/>
                        </a:lnSpc>
                        <a:spcBef>
                          <a:spcPts val="0"/>
                        </a:spcBef>
                        <a:spcAft>
                          <a:spcPts val="0"/>
                        </a:spcAft>
                      </a:pPr>
                      <a:r>
                        <a:rPr lang="en-US" sz="1200" dirty="0">
                          <a:solidFill>
                            <a:schemeClr val="tx1"/>
                          </a:solidFill>
                          <a:effectLst/>
                        </a:rPr>
                        <a:t>Data Source</a:t>
                      </a:r>
                      <a:endParaRPr lang="en-US" sz="1200" dirty="0">
                        <a:solidFill>
                          <a:schemeClr val="tx1"/>
                        </a:solidFill>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ctr">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ctr">
                        <a:lnSpc>
                          <a:spcPct val="100000"/>
                        </a:lnSpc>
                        <a:spcBef>
                          <a:spcPts val="0"/>
                        </a:spcBef>
                        <a:spcAft>
                          <a:spcPts val="0"/>
                        </a:spcAft>
                      </a:pPr>
                      <a:r>
                        <a:rPr lang="en-US" sz="1200" dirty="0">
                          <a:solidFill>
                            <a:schemeClr val="tx1"/>
                          </a:solidFill>
                          <a:effectLst/>
                        </a:rPr>
                        <a:t>Temporal Resolution</a:t>
                      </a:r>
                      <a:endParaRPr lang="en-US" sz="1200" dirty="0">
                        <a:solidFill>
                          <a:schemeClr val="tx1"/>
                        </a:solidFill>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ctr">
                        <a:lnSpc>
                          <a:spcPct val="100000"/>
                        </a:lnSpc>
                        <a:spcBef>
                          <a:spcPts val="0"/>
                        </a:spcBef>
                        <a:spcAft>
                          <a:spcPts val="0"/>
                        </a:spcAft>
                      </a:pPr>
                      <a:r>
                        <a:rPr lang="en-US" sz="1200" dirty="0">
                          <a:solidFill>
                            <a:schemeClr val="tx1"/>
                          </a:solidFill>
                          <a:effectLst/>
                        </a:rPr>
                        <a:t>Spatial Resolution</a:t>
                      </a:r>
                      <a:endParaRPr lang="en-US" sz="1200" dirty="0">
                        <a:solidFill>
                          <a:schemeClr val="tx1"/>
                        </a:solidFill>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0"/>
                  </a:ext>
                </a:extLst>
              </a:tr>
              <a:tr h="95440">
                <a:tc gridSpan="5">
                  <a:txBody>
                    <a:bodyPr/>
                    <a:lstStyle/>
                    <a:p>
                      <a:pPr marL="0" marR="0" indent="0" algn="just">
                        <a:lnSpc>
                          <a:spcPct val="100000"/>
                        </a:lnSpc>
                        <a:spcBef>
                          <a:spcPts val="0"/>
                        </a:spcBef>
                        <a:spcAft>
                          <a:spcPts val="0"/>
                        </a:spcAft>
                      </a:pPr>
                      <a:r>
                        <a:rPr lang="en-US" sz="1200" b="1" dirty="0">
                          <a:effectLst/>
                        </a:rPr>
                        <a:t>Dependent Variable</a:t>
                      </a:r>
                      <a:endParaRPr lang="en-US" sz="1200" b="1" dirty="0">
                        <a:effectLst/>
                        <a:latin typeface="+mn-lt"/>
                        <a:ea typeface="Times New Roman" panose="02020603050405020304" pitchFamily="18" charset="0"/>
                        <a:cs typeface="Times New Roman" panose="02020603050405020304" pitchFamily="18" charset="0"/>
                      </a:endParaRPr>
                    </a:p>
                  </a:txBody>
                  <a:tcPr marL="19827" marR="19827"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185343">
                <a:tc>
                  <a:txBody>
                    <a:bodyPr/>
                    <a:lstStyle/>
                    <a:p>
                      <a:pPr marL="0" marR="0" indent="0" algn="just">
                        <a:lnSpc>
                          <a:spcPct val="100000"/>
                        </a:lnSpc>
                        <a:spcBef>
                          <a:spcPts val="0"/>
                        </a:spcBef>
                        <a:spcAft>
                          <a:spcPts val="0"/>
                        </a:spcAft>
                      </a:pPr>
                      <a:r>
                        <a:rPr lang="en-US" sz="1200" dirty="0">
                          <a:effectLst/>
                        </a:rPr>
                        <a:t>PM</a:t>
                      </a:r>
                      <a:r>
                        <a:rPr lang="en-US" sz="1200" baseline="-25000" dirty="0">
                          <a:effectLst/>
                        </a:rPr>
                        <a:t>2.5</a:t>
                      </a:r>
                      <a:r>
                        <a:rPr lang="en-US" sz="1200" dirty="0">
                          <a:effectLst/>
                        </a:rPr>
                        <a:t> from monitoring stations (N=121)</a:t>
                      </a:r>
                      <a:endParaRPr lang="en-US" sz="1200" dirty="0">
                        <a:effectLst/>
                        <a:latin typeface="+mn-lt"/>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US EPA, California Air Resources Board, Air Districts, and US Forest Service</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Daily or hourly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just">
                        <a:lnSpc>
                          <a:spcPct val="100000"/>
                        </a:lnSpc>
                        <a:spcBef>
                          <a:spcPts val="0"/>
                        </a:spcBef>
                        <a:spcAft>
                          <a:spcPts val="0"/>
                        </a:spcAft>
                      </a:pPr>
                      <a:r>
                        <a:rPr lang="en-US" sz="1200">
                          <a:effectLst/>
                        </a:rPr>
                        <a:t> </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2"/>
                  </a:ext>
                </a:extLst>
              </a:tr>
              <a:tr h="110915">
                <a:tc gridSpan="5">
                  <a:txBody>
                    <a:bodyPr/>
                    <a:lstStyle/>
                    <a:p>
                      <a:pPr marL="0" marR="0" indent="0" algn="just">
                        <a:lnSpc>
                          <a:spcPct val="100000"/>
                        </a:lnSpc>
                        <a:spcBef>
                          <a:spcPts val="0"/>
                        </a:spcBef>
                        <a:spcAft>
                          <a:spcPts val="0"/>
                        </a:spcAft>
                      </a:pPr>
                      <a:r>
                        <a:rPr lang="en-US" sz="1200" b="1" dirty="0">
                          <a:effectLst/>
                        </a:rPr>
                        <a:t>Spatiotemporal Variables</a:t>
                      </a:r>
                      <a:endParaRPr lang="en-US" sz="1200" b="1" dirty="0">
                        <a:effectLst/>
                        <a:latin typeface="+mn-lt"/>
                        <a:ea typeface="Times New Roman" panose="02020603050405020304" pitchFamily="18" charset="0"/>
                        <a:cs typeface="Times New Roman" panose="02020603050405020304" pitchFamily="18" charset="0"/>
                      </a:endParaRPr>
                    </a:p>
                  </a:txBody>
                  <a:tcPr marL="19827" marR="19827"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0">
                <a:tc>
                  <a:txBody>
                    <a:bodyPr/>
                    <a:lstStyle/>
                    <a:p>
                      <a:pPr marL="0" marR="0" indent="0" algn="just">
                        <a:lnSpc>
                          <a:spcPct val="100000"/>
                        </a:lnSpc>
                        <a:spcBef>
                          <a:spcPts val="0"/>
                        </a:spcBef>
                        <a:spcAft>
                          <a:spcPts val="0"/>
                        </a:spcAft>
                      </a:pPr>
                      <a:r>
                        <a:rPr lang="en-US" sz="1200" dirty="0">
                          <a:effectLst/>
                        </a:rPr>
                        <a:t>GASP AOD</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National Oceanic and Atmospheric Administration</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Half-hourly, daylight</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4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4"/>
                  </a:ext>
                </a:extLst>
              </a:tr>
              <a:tr h="134947">
                <a:tc>
                  <a:txBody>
                    <a:bodyPr/>
                    <a:lstStyle/>
                    <a:p>
                      <a:pPr marL="0" marR="0" indent="0" algn="just">
                        <a:lnSpc>
                          <a:spcPct val="100000"/>
                        </a:lnSpc>
                        <a:spcBef>
                          <a:spcPts val="0"/>
                        </a:spcBef>
                        <a:spcAft>
                          <a:spcPts val="0"/>
                        </a:spcAft>
                      </a:pPr>
                      <a:r>
                        <a:rPr lang="en-US" sz="1200" dirty="0">
                          <a:effectLst/>
                        </a:rPr>
                        <a:t>MODIS AOD</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a:effectLst/>
                        </a:rPr>
                        <a:t>NASA</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Twice daily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10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5"/>
                  </a:ext>
                </a:extLst>
              </a:tr>
              <a:tr h="65710">
                <a:tc>
                  <a:txBody>
                    <a:bodyPr/>
                    <a:lstStyle/>
                    <a:p>
                      <a:pPr marL="0" marR="0" indent="0" algn="just">
                        <a:lnSpc>
                          <a:spcPct val="100000"/>
                        </a:lnSpc>
                        <a:spcBef>
                          <a:spcPts val="0"/>
                        </a:spcBef>
                        <a:spcAft>
                          <a:spcPts val="0"/>
                        </a:spcAft>
                      </a:pPr>
                      <a:r>
                        <a:rPr lang="en-US" sz="1200" dirty="0">
                          <a:effectLst/>
                        </a:rPr>
                        <a:t>Local AOD</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Sonoma Technology, Inc. </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Daily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just">
                        <a:lnSpc>
                          <a:spcPct val="100000"/>
                        </a:lnSpc>
                        <a:spcBef>
                          <a:spcPts val="0"/>
                        </a:spcBef>
                        <a:spcAft>
                          <a:spcPts val="0"/>
                        </a:spcAft>
                      </a:pPr>
                      <a:r>
                        <a:rPr lang="en-US" sz="1200">
                          <a:effectLst/>
                        </a:rPr>
                        <a:t>0.5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6"/>
                  </a:ext>
                </a:extLst>
              </a:tr>
              <a:tr h="221830">
                <a:tc>
                  <a:txBody>
                    <a:bodyPr/>
                    <a:lstStyle/>
                    <a:p>
                      <a:pPr marL="0" marR="0" indent="0" algn="just">
                        <a:lnSpc>
                          <a:spcPct val="100000"/>
                        </a:lnSpc>
                        <a:spcBef>
                          <a:spcPts val="0"/>
                        </a:spcBef>
                        <a:spcAft>
                          <a:spcPts val="0"/>
                        </a:spcAft>
                      </a:pPr>
                      <a:r>
                        <a:rPr lang="en-US" sz="1200" dirty="0">
                          <a:effectLst/>
                        </a:rPr>
                        <a:t>WRF-</a:t>
                      </a:r>
                      <a:r>
                        <a:rPr lang="en-US" sz="1200" dirty="0" err="1">
                          <a:effectLst/>
                        </a:rPr>
                        <a:t>Chem</a:t>
                      </a:r>
                      <a:r>
                        <a:rPr lang="en-US" sz="1200" dirty="0">
                          <a:effectLst/>
                        </a:rPr>
                        <a:t> PM</a:t>
                      </a:r>
                      <a:r>
                        <a:rPr lang="en-US" sz="1200" baseline="-25000" dirty="0">
                          <a:effectLst/>
                        </a:rPr>
                        <a:t>2.5</a:t>
                      </a:r>
                      <a:r>
                        <a:rPr lang="en-US" sz="1200" dirty="0">
                          <a:effectLst/>
                        </a:rPr>
                        <a:t> (µg/m</a:t>
                      </a:r>
                      <a:r>
                        <a:rPr lang="en-US" sz="1200" baseline="30000" dirty="0">
                          <a:effectLst/>
                        </a:rPr>
                        <a:t>3</a:t>
                      </a:r>
                      <a:r>
                        <a:rPr lang="en-US" sz="1200" dirty="0">
                          <a:effectLst/>
                        </a:rPr>
                        <a:t>)</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National Center for Atmospheric Research</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Hourly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just">
                        <a:lnSpc>
                          <a:spcPct val="100000"/>
                        </a:lnSpc>
                        <a:spcBef>
                          <a:spcPts val="0"/>
                        </a:spcBef>
                        <a:spcAft>
                          <a:spcPts val="0"/>
                        </a:spcAft>
                      </a:pPr>
                      <a:r>
                        <a:rPr lang="en-US" sz="1200">
                          <a:effectLst/>
                        </a:rPr>
                        <a:t>12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7"/>
                  </a:ext>
                </a:extLst>
              </a:tr>
              <a:tr h="332745">
                <a:tc>
                  <a:txBody>
                    <a:bodyPr/>
                    <a:lstStyle/>
                    <a:p>
                      <a:pPr marL="0" marR="0" indent="0" algn="just">
                        <a:lnSpc>
                          <a:spcPct val="100000"/>
                        </a:lnSpc>
                        <a:spcBef>
                          <a:spcPts val="0"/>
                        </a:spcBef>
                        <a:spcAft>
                          <a:spcPts val="0"/>
                        </a:spcAft>
                      </a:pPr>
                      <a:r>
                        <a:rPr lang="en-US" sz="1200" dirty="0">
                          <a:effectLst/>
                        </a:rPr>
                        <a:t>Distance to nearest cluster of active fires (m)</a:t>
                      </a:r>
                    </a:p>
                    <a:p>
                      <a:pPr marL="0" marR="0" indent="0" algn="just">
                        <a:lnSpc>
                          <a:spcPct val="100000"/>
                        </a:lnSpc>
                        <a:spcBef>
                          <a:spcPts val="0"/>
                        </a:spcBef>
                        <a:spcAft>
                          <a:spcPts val="0"/>
                        </a:spcAft>
                      </a:pPr>
                      <a:r>
                        <a:rPr lang="en-US" sz="1200" dirty="0">
                          <a:effectLst/>
                        </a:rPr>
                        <a:t>Counts of fires in nearest cluster / distance </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Derived from USDA Forest Service Remote Sensing Applications Center</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Daily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1200">
                        <a:effectLst/>
                        <a:latin typeface="+mn-lt"/>
                      </a:endParaRPr>
                    </a:p>
                  </a:txBody>
                  <a:tcPr marL="19827" marR="19827" marT="0" marB="0"/>
                </a:tc>
                <a:extLst>
                  <a:ext uri="{0D108BD9-81ED-4DB2-BD59-A6C34878D82A}">
                    <a16:rowId xmlns:a16="http://schemas.microsoft.com/office/drawing/2014/main" val="10008"/>
                  </a:ext>
                </a:extLst>
              </a:tr>
              <a:tr h="904276">
                <a:tc>
                  <a:txBody>
                    <a:bodyPr/>
                    <a:lstStyle/>
                    <a:p>
                      <a:pPr marL="0" marR="0" indent="0" algn="just">
                        <a:lnSpc>
                          <a:spcPct val="100000"/>
                        </a:lnSpc>
                        <a:spcBef>
                          <a:spcPts val="0"/>
                        </a:spcBef>
                        <a:spcAft>
                          <a:spcPts val="0"/>
                        </a:spcAft>
                      </a:pPr>
                      <a:r>
                        <a:rPr lang="en-US" sz="1200" dirty="0">
                          <a:effectLst/>
                        </a:rPr>
                        <a:t>Relative Humidity (%)</a:t>
                      </a:r>
                    </a:p>
                    <a:p>
                      <a:pPr marL="0" marR="0" indent="0" algn="just">
                        <a:lnSpc>
                          <a:spcPct val="100000"/>
                        </a:lnSpc>
                        <a:spcBef>
                          <a:spcPts val="0"/>
                        </a:spcBef>
                        <a:spcAft>
                          <a:spcPts val="0"/>
                        </a:spcAft>
                      </a:pPr>
                      <a:r>
                        <a:rPr lang="en-US" sz="1200" dirty="0">
                          <a:effectLst/>
                        </a:rPr>
                        <a:t>Sea level pressure (Pa)</a:t>
                      </a:r>
                    </a:p>
                    <a:p>
                      <a:pPr marL="0" marR="0" indent="0" algn="just">
                        <a:lnSpc>
                          <a:spcPct val="100000"/>
                        </a:lnSpc>
                        <a:spcBef>
                          <a:spcPts val="0"/>
                        </a:spcBef>
                        <a:spcAft>
                          <a:spcPts val="0"/>
                        </a:spcAft>
                      </a:pPr>
                      <a:r>
                        <a:rPr lang="en-US" sz="1200" dirty="0">
                          <a:effectLst/>
                        </a:rPr>
                        <a:t>Surface pressure (Pa)</a:t>
                      </a:r>
                    </a:p>
                    <a:p>
                      <a:pPr marL="0" marR="0" indent="0" algn="just">
                        <a:lnSpc>
                          <a:spcPct val="100000"/>
                        </a:lnSpc>
                        <a:spcBef>
                          <a:spcPts val="0"/>
                        </a:spcBef>
                        <a:spcAft>
                          <a:spcPts val="0"/>
                        </a:spcAft>
                      </a:pPr>
                      <a:r>
                        <a:rPr lang="en-US" sz="1200" dirty="0">
                          <a:effectLst/>
                        </a:rPr>
                        <a:t>Planetary boundary layer height (m)</a:t>
                      </a:r>
                    </a:p>
                    <a:p>
                      <a:pPr marL="0" marR="0" indent="0" algn="just">
                        <a:lnSpc>
                          <a:spcPct val="100000"/>
                        </a:lnSpc>
                        <a:spcBef>
                          <a:spcPts val="0"/>
                        </a:spcBef>
                        <a:spcAft>
                          <a:spcPts val="0"/>
                        </a:spcAft>
                      </a:pPr>
                      <a:r>
                        <a:rPr lang="en-US" sz="1200" dirty="0">
                          <a:effectLst/>
                        </a:rPr>
                        <a:t>U-component of wind speed (m/s)</a:t>
                      </a:r>
                    </a:p>
                    <a:p>
                      <a:pPr marL="0" marR="0" indent="0" algn="just">
                        <a:lnSpc>
                          <a:spcPct val="100000"/>
                        </a:lnSpc>
                        <a:spcBef>
                          <a:spcPts val="0"/>
                        </a:spcBef>
                        <a:spcAft>
                          <a:spcPts val="0"/>
                        </a:spcAft>
                      </a:pPr>
                      <a:r>
                        <a:rPr lang="en-US" sz="1200" dirty="0">
                          <a:effectLst/>
                        </a:rPr>
                        <a:t>V-component of wind speed (m/s)</a:t>
                      </a:r>
                    </a:p>
                    <a:p>
                      <a:pPr marL="0" marR="0" indent="0" algn="just">
                        <a:lnSpc>
                          <a:spcPct val="100000"/>
                        </a:lnSpc>
                        <a:spcBef>
                          <a:spcPts val="0"/>
                        </a:spcBef>
                        <a:spcAft>
                          <a:spcPts val="0"/>
                        </a:spcAft>
                      </a:pPr>
                      <a:r>
                        <a:rPr lang="en-US" sz="1200" dirty="0">
                          <a:effectLst/>
                        </a:rPr>
                        <a:t>Dew point temperature (K)</a:t>
                      </a:r>
                    </a:p>
                    <a:p>
                      <a:pPr marL="0" marR="0" indent="0" algn="just">
                        <a:lnSpc>
                          <a:spcPct val="100000"/>
                        </a:lnSpc>
                        <a:spcBef>
                          <a:spcPts val="0"/>
                        </a:spcBef>
                        <a:spcAft>
                          <a:spcPts val="0"/>
                        </a:spcAft>
                      </a:pPr>
                      <a:r>
                        <a:rPr lang="en-US" sz="1200" dirty="0">
                          <a:effectLst/>
                        </a:rPr>
                        <a:t>Temperature at 2 m (K)</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Rapid Update Cycle</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Daily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just">
                        <a:lnSpc>
                          <a:spcPct val="100000"/>
                        </a:lnSpc>
                        <a:spcBef>
                          <a:spcPts val="0"/>
                        </a:spcBef>
                        <a:spcAft>
                          <a:spcPts val="0"/>
                        </a:spcAft>
                      </a:pPr>
                      <a:r>
                        <a:rPr lang="en-US" sz="1200">
                          <a:effectLst/>
                        </a:rPr>
                        <a:t>13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09"/>
                  </a:ext>
                </a:extLst>
              </a:tr>
              <a:tr h="110915">
                <a:tc gridSpan="5">
                  <a:txBody>
                    <a:bodyPr/>
                    <a:lstStyle/>
                    <a:p>
                      <a:pPr marL="0" marR="0" indent="0" algn="just">
                        <a:lnSpc>
                          <a:spcPct val="100000"/>
                        </a:lnSpc>
                        <a:spcBef>
                          <a:spcPts val="0"/>
                        </a:spcBef>
                        <a:spcAft>
                          <a:spcPts val="0"/>
                        </a:spcAft>
                      </a:pPr>
                      <a:r>
                        <a:rPr lang="en-US" sz="1200" b="1" dirty="0">
                          <a:effectLst/>
                        </a:rPr>
                        <a:t>Spatial Variables</a:t>
                      </a:r>
                      <a:endParaRPr lang="en-US" sz="1200" b="1" dirty="0">
                        <a:effectLst/>
                        <a:latin typeface="+mn-lt"/>
                        <a:ea typeface="Times New Roman" panose="02020603050405020304" pitchFamily="18" charset="0"/>
                        <a:cs typeface="Times New Roman" panose="02020603050405020304" pitchFamily="18" charset="0"/>
                      </a:endParaRPr>
                    </a:p>
                  </a:txBody>
                  <a:tcPr marL="19827" marR="19827"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0"/>
                  </a:ext>
                </a:extLst>
              </a:tr>
              <a:tr h="221830">
                <a:tc>
                  <a:txBody>
                    <a:bodyPr/>
                    <a:lstStyle/>
                    <a:p>
                      <a:pPr marL="0" marR="0" indent="0" algn="just">
                        <a:lnSpc>
                          <a:spcPct val="100000"/>
                        </a:lnSpc>
                        <a:spcBef>
                          <a:spcPts val="0"/>
                        </a:spcBef>
                        <a:spcAft>
                          <a:spcPts val="0"/>
                        </a:spcAft>
                      </a:pPr>
                      <a:r>
                        <a:rPr lang="en-US" sz="1200">
                          <a:effectLst/>
                        </a:rPr>
                        <a:t>X-coordinate (m)</a:t>
                      </a:r>
                    </a:p>
                    <a:p>
                      <a:pPr marL="0" marR="0" indent="0" algn="just">
                        <a:lnSpc>
                          <a:spcPct val="100000"/>
                        </a:lnSpc>
                        <a:spcBef>
                          <a:spcPts val="0"/>
                        </a:spcBef>
                        <a:spcAft>
                          <a:spcPts val="0"/>
                        </a:spcAft>
                      </a:pPr>
                      <a:r>
                        <a:rPr lang="en-US" sz="1200">
                          <a:effectLst/>
                        </a:rPr>
                        <a:t>Y-coordinate (m)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U.S. Environmental Protection Agency Air Quality System</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1200">
                        <a:effectLst/>
                        <a:latin typeface="+mn-lt"/>
                      </a:endParaRPr>
                    </a:p>
                  </a:txBody>
                  <a:tcPr marL="19827" marR="19827" marT="0" marB="0"/>
                </a:tc>
                <a:tc>
                  <a:txBody>
                    <a:bodyPr/>
                    <a:lstStyle/>
                    <a:p>
                      <a:pPr>
                        <a:lnSpc>
                          <a:spcPct val="100000"/>
                        </a:lnSpc>
                      </a:pPr>
                      <a:endParaRPr lang="en-US" sz="1200">
                        <a:effectLst/>
                        <a:latin typeface="+mn-lt"/>
                      </a:endParaRPr>
                    </a:p>
                  </a:txBody>
                  <a:tcPr marL="19827" marR="19827" marT="0" marB="0"/>
                </a:tc>
                <a:extLst>
                  <a:ext uri="{0D108BD9-81ED-4DB2-BD59-A6C34878D82A}">
                    <a16:rowId xmlns:a16="http://schemas.microsoft.com/office/drawing/2014/main" val="10011"/>
                  </a:ext>
                </a:extLst>
              </a:tr>
              <a:tr h="134947">
                <a:tc>
                  <a:txBody>
                    <a:bodyPr/>
                    <a:lstStyle/>
                    <a:p>
                      <a:pPr marL="0" marR="0" indent="0" algn="just">
                        <a:lnSpc>
                          <a:spcPct val="100000"/>
                        </a:lnSpc>
                        <a:spcBef>
                          <a:spcPts val="0"/>
                        </a:spcBef>
                        <a:spcAft>
                          <a:spcPts val="0"/>
                        </a:spcAft>
                      </a:pPr>
                      <a:r>
                        <a:rPr lang="en-US" sz="1200" dirty="0">
                          <a:effectLst/>
                        </a:rPr>
                        <a:t>Counts of traffic within 1 km</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err="1">
                          <a:effectLst/>
                        </a:rPr>
                        <a:t>Dynamap</a:t>
                      </a:r>
                      <a:r>
                        <a:rPr lang="en-US" sz="1200" dirty="0">
                          <a:effectLst/>
                        </a:rPr>
                        <a:t> 2000, </a:t>
                      </a:r>
                      <a:r>
                        <a:rPr lang="en-US" sz="1200" dirty="0" err="1">
                          <a:effectLst/>
                        </a:rPr>
                        <a:t>TeleAtlas</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Annual</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1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12"/>
                  </a:ext>
                </a:extLst>
              </a:tr>
              <a:tr h="443906">
                <a:tc>
                  <a:txBody>
                    <a:bodyPr/>
                    <a:lstStyle/>
                    <a:p>
                      <a:pPr marL="0" marR="0" indent="0" algn="just">
                        <a:lnSpc>
                          <a:spcPct val="100000"/>
                        </a:lnSpc>
                        <a:spcBef>
                          <a:spcPts val="0"/>
                        </a:spcBef>
                        <a:spcAft>
                          <a:spcPts val="0"/>
                        </a:spcAft>
                      </a:pPr>
                      <a:r>
                        <a:rPr lang="en-US" sz="1200" dirty="0">
                          <a:effectLst/>
                        </a:rPr>
                        <a:t>% of urban land use within 1km</a:t>
                      </a:r>
                    </a:p>
                    <a:p>
                      <a:pPr marL="0" marR="0" indent="0" algn="just">
                        <a:lnSpc>
                          <a:spcPct val="100000"/>
                        </a:lnSpc>
                        <a:spcBef>
                          <a:spcPts val="0"/>
                        </a:spcBef>
                        <a:spcAft>
                          <a:spcPts val="0"/>
                        </a:spcAft>
                      </a:pPr>
                      <a:r>
                        <a:rPr lang="en-US" sz="1200" dirty="0">
                          <a:effectLst/>
                        </a:rPr>
                        <a:t>% of agricultural land use within 1km</a:t>
                      </a:r>
                    </a:p>
                    <a:p>
                      <a:pPr marL="0" marR="0" indent="0" algn="just">
                        <a:lnSpc>
                          <a:spcPct val="100000"/>
                        </a:lnSpc>
                        <a:spcBef>
                          <a:spcPts val="0"/>
                        </a:spcBef>
                        <a:spcAft>
                          <a:spcPts val="0"/>
                        </a:spcAft>
                      </a:pPr>
                      <a:r>
                        <a:rPr lang="en-US" sz="1200" dirty="0">
                          <a:effectLst/>
                        </a:rPr>
                        <a:t>% of vegetation land use within 1km</a:t>
                      </a:r>
                    </a:p>
                    <a:p>
                      <a:pPr marL="0" marR="0" indent="0" algn="just">
                        <a:lnSpc>
                          <a:spcPct val="100000"/>
                        </a:lnSpc>
                        <a:spcBef>
                          <a:spcPts val="0"/>
                        </a:spcBef>
                        <a:spcAft>
                          <a:spcPts val="0"/>
                        </a:spcAft>
                      </a:pPr>
                      <a:r>
                        <a:rPr lang="en-US" sz="1200" dirty="0">
                          <a:effectLst/>
                        </a:rPr>
                        <a:t>Any High intensity land use within 1km</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2006 National Land Cover Database </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1200" dirty="0">
                        <a:effectLst/>
                        <a:latin typeface="+mn-lt"/>
                      </a:endParaRPr>
                    </a:p>
                  </a:txBody>
                  <a:tcPr marL="19827" marR="19827" marT="0" marB="0"/>
                </a:tc>
                <a:tc>
                  <a:txBody>
                    <a:bodyPr/>
                    <a:lstStyle/>
                    <a:p>
                      <a:pPr marL="0" marR="0" indent="0" algn="l">
                        <a:lnSpc>
                          <a:spcPct val="100000"/>
                        </a:lnSpc>
                        <a:spcBef>
                          <a:spcPts val="0"/>
                        </a:spcBef>
                        <a:spcAft>
                          <a:spcPts val="0"/>
                        </a:spcAft>
                      </a:pPr>
                      <a:r>
                        <a:rPr lang="en-US" sz="1200">
                          <a:effectLst/>
                        </a:rPr>
                        <a:t>1 km</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13"/>
                  </a:ext>
                </a:extLst>
              </a:tr>
              <a:tr h="67998">
                <a:tc>
                  <a:txBody>
                    <a:bodyPr/>
                    <a:lstStyle/>
                    <a:p>
                      <a:pPr marL="0" marR="0" indent="0" algn="just">
                        <a:lnSpc>
                          <a:spcPct val="100000"/>
                        </a:lnSpc>
                        <a:spcBef>
                          <a:spcPts val="0"/>
                        </a:spcBef>
                        <a:spcAft>
                          <a:spcPts val="0"/>
                        </a:spcAft>
                      </a:pPr>
                      <a:r>
                        <a:rPr lang="en-US" sz="1200" dirty="0">
                          <a:effectLst/>
                        </a:rPr>
                        <a:t>Elevation (m)</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National Elevation Dataset 2010</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1200" dirty="0">
                        <a:effectLst/>
                        <a:latin typeface="+mn-lt"/>
                      </a:endParaRPr>
                    </a:p>
                  </a:txBody>
                  <a:tcPr marL="19827" marR="19827" marT="0" marB="0"/>
                </a:tc>
                <a:tc>
                  <a:txBody>
                    <a:bodyPr/>
                    <a:lstStyle/>
                    <a:p>
                      <a:pPr>
                        <a:lnSpc>
                          <a:spcPct val="100000"/>
                        </a:lnSpc>
                      </a:pPr>
                      <a:endParaRPr lang="en-US" sz="1200" dirty="0">
                        <a:effectLst/>
                        <a:latin typeface="+mn-lt"/>
                      </a:endParaRPr>
                    </a:p>
                  </a:txBody>
                  <a:tcPr marL="19827" marR="19827" marT="0" marB="0"/>
                </a:tc>
                <a:extLst>
                  <a:ext uri="{0D108BD9-81ED-4DB2-BD59-A6C34878D82A}">
                    <a16:rowId xmlns:a16="http://schemas.microsoft.com/office/drawing/2014/main" val="10014"/>
                  </a:ext>
                </a:extLst>
              </a:tr>
              <a:tr h="0">
                <a:tc>
                  <a:txBody>
                    <a:bodyPr/>
                    <a:lstStyle/>
                    <a:p>
                      <a:pPr marL="0" marR="0" indent="0" algn="just">
                        <a:lnSpc>
                          <a:spcPct val="100000"/>
                        </a:lnSpc>
                        <a:spcBef>
                          <a:spcPts val="0"/>
                        </a:spcBef>
                        <a:spcAft>
                          <a:spcPts val="0"/>
                        </a:spcAft>
                      </a:pPr>
                      <a:r>
                        <a:rPr lang="en-US" sz="1200" dirty="0">
                          <a:effectLst/>
                        </a:rPr>
                        <a:t>Binary indicator variables for air basin</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California Air Resources Board</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1200" dirty="0">
                        <a:effectLst/>
                        <a:latin typeface="+mn-lt"/>
                      </a:endParaRPr>
                    </a:p>
                  </a:txBody>
                  <a:tcPr marL="19827" marR="19827" marT="0" marB="0"/>
                </a:tc>
                <a:tc>
                  <a:txBody>
                    <a:bodyPr/>
                    <a:lstStyle/>
                    <a:p>
                      <a:pPr marL="0" marR="0" indent="0" algn="l">
                        <a:lnSpc>
                          <a:spcPct val="100000"/>
                        </a:lnSpc>
                        <a:spcBef>
                          <a:spcPts val="0"/>
                        </a:spcBef>
                        <a:spcAft>
                          <a:spcPts val="0"/>
                        </a:spcAft>
                      </a:pPr>
                      <a:r>
                        <a:rPr lang="en-US" sz="1200" dirty="0">
                          <a:effectLst/>
                        </a:rPr>
                        <a:t>Air Basin</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15"/>
                  </a:ext>
                </a:extLst>
              </a:tr>
              <a:tr h="0">
                <a:tc>
                  <a:txBody>
                    <a:bodyPr/>
                    <a:lstStyle/>
                    <a:p>
                      <a:pPr marL="0" marR="0" indent="0" algn="just">
                        <a:lnSpc>
                          <a:spcPct val="100000"/>
                        </a:lnSpc>
                        <a:spcBef>
                          <a:spcPts val="0"/>
                        </a:spcBef>
                        <a:spcAft>
                          <a:spcPts val="0"/>
                        </a:spcAft>
                      </a:pPr>
                      <a:r>
                        <a:rPr lang="en-US" sz="1200" dirty="0">
                          <a:effectLst/>
                        </a:rPr>
                        <a:t>Population Density</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gridSpan="2">
                  <a:txBody>
                    <a:bodyPr/>
                    <a:lstStyle/>
                    <a:p>
                      <a:pPr marL="0" marR="0" indent="0" algn="l">
                        <a:lnSpc>
                          <a:spcPct val="100000"/>
                        </a:lnSpc>
                        <a:spcBef>
                          <a:spcPts val="0"/>
                        </a:spcBef>
                        <a:spcAft>
                          <a:spcPts val="0"/>
                        </a:spcAft>
                      </a:pPr>
                      <a:r>
                        <a:rPr lang="en-US" sz="1200" dirty="0">
                          <a:effectLst/>
                        </a:rPr>
                        <a:t>U.S. Census 2000</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 </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dirty="0">
                          <a:effectLst/>
                        </a:rPr>
                        <a:t>Block Group</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16"/>
                  </a:ext>
                </a:extLst>
              </a:tr>
              <a:tr h="110915">
                <a:tc gridSpan="5">
                  <a:txBody>
                    <a:bodyPr/>
                    <a:lstStyle/>
                    <a:p>
                      <a:pPr marL="0" marR="0" indent="0" algn="just">
                        <a:lnSpc>
                          <a:spcPct val="100000"/>
                        </a:lnSpc>
                        <a:spcBef>
                          <a:spcPts val="0"/>
                        </a:spcBef>
                        <a:spcAft>
                          <a:spcPts val="0"/>
                        </a:spcAft>
                      </a:pPr>
                      <a:r>
                        <a:rPr lang="en-US" sz="1200" b="1" dirty="0">
                          <a:effectLst/>
                        </a:rPr>
                        <a:t>Temporal Variables</a:t>
                      </a:r>
                      <a:endParaRPr lang="en-US" sz="1200" b="1" dirty="0">
                        <a:effectLst/>
                        <a:latin typeface="+mn-lt"/>
                        <a:ea typeface="Times New Roman" panose="02020603050405020304" pitchFamily="18" charset="0"/>
                        <a:cs typeface="Times New Roman" panose="02020603050405020304" pitchFamily="18" charset="0"/>
                      </a:endParaRPr>
                    </a:p>
                  </a:txBody>
                  <a:tcPr marL="19827" marR="19827"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7"/>
                  </a:ext>
                </a:extLst>
              </a:tr>
              <a:tr h="221830">
                <a:tc gridSpan="2">
                  <a:txBody>
                    <a:bodyPr/>
                    <a:lstStyle/>
                    <a:p>
                      <a:pPr marL="0" marR="0" indent="0" algn="just">
                        <a:lnSpc>
                          <a:spcPct val="100000"/>
                        </a:lnSpc>
                        <a:spcBef>
                          <a:spcPts val="0"/>
                        </a:spcBef>
                        <a:spcAft>
                          <a:spcPts val="0"/>
                        </a:spcAft>
                      </a:pPr>
                      <a:r>
                        <a:rPr lang="en-US" sz="1200" dirty="0">
                          <a:effectLst/>
                        </a:rPr>
                        <a:t>Julian Date</a:t>
                      </a:r>
                    </a:p>
                    <a:p>
                      <a:pPr marL="0" marR="0" indent="0" algn="just">
                        <a:lnSpc>
                          <a:spcPct val="100000"/>
                        </a:lnSpc>
                        <a:spcBef>
                          <a:spcPts val="0"/>
                        </a:spcBef>
                        <a:spcAft>
                          <a:spcPts val="0"/>
                        </a:spcAft>
                      </a:pPr>
                      <a:r>
                        <a:rPr lang="en-US" sz="1200" dirty="0">
                          <a:effectLst/>
                        </a:rPr>
                        <a:t>Weekend</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hMerge="1">
                  <a:txBody>
                    <a:bodyPr/>
                    <a:lstStyle/>
                    <a:p>
                      <a:endParaRPr lang="en-US"/>
                    </a:p>
                  </a:txBody>
                  <a:tcPr/>
                </a:tc>
                <a:tc>
                  <a:txBody>
                    <a:bodyPr/>
                    <a:lstStyle/>
                    <a:p>
                      <a:pPr marL="0" marR="0" indent="0" algn="l">
                        <a:lnSpc>
                          <a:spcPct val="100000"/>
                        </a:lnSpc>
                        <a:spcBef>
                          <a:spcPts val="0"/>
                        </a:spcBef>
                        <a:spcAft>
                          <a:spcPts val="0"/>
                        </a:spcAft>
                      </a:pPr>
                      <a:r>
                        <a:rPr lang="en-US" sz="1200" dirty="0">
                          <a:effectLst/>
                        </a:rPr>
                        <a:t> </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a:effectLst/>
                        </a:rPr>
                        <a:t>Daily</a:t>
                      </a: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1200" dirty="0">
                          <a:effectLst/>
                        </a:rPr>
                        <a:t> </a:t>
                      </a: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extLst>
                  <a:ext uri="{0D108BD9-81ED-4DB2-BD59-A6C34878D82A}">
                    <a16:rowId xmlns:a16="http://schemas.microsoft.com/office/drawing/2014/main" val="10018"/>
                  </a:ext>
                </a:extLst>
              </a:tr>
            </a:tbl>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8</a:t>
            </a:fld>
            <a:endParaRPr lang="en-US" dirty="0"/>
          </a:p>
        </p:txBody>
      </p:sp>
      <p:sp>
        <p:nvSpPr>
          <p:cNvPr id="4" name="TextBox 3"/>
          <p:cNvSpPr txBox="1"/>
          <p:nvPr/>
        </p:nvSpPr>
        <p:spPr>
          <a:xfrm>
            <a:off x="394446" y="6459785"/>
            <a:ext cx="7459597" cy="369332"/>
          </a:xfrm>
          <a:prstGeom prst="rect">
            <a:avLst/>
          </a:prstGeom>
          <a:noFill/>
        </p:spPr>
        <p:txBody>
          <a:bodyPr wrap="square" rtlCol="0">
            <a:spAutoFit/>
          </a:bodyPr>
          <a:lstStyle/>
          <a:p>
            <a:r>
              <a:rPr lang="en-US" dirty="0"/>
              <a:t>Reid et al. 2015. </a:t>
            </a:r>
            <a:r>
              <a:rPr lang="en-US" i="1" dirty="0"/>
              <a:t>Environmental Science &amp; Technology</a:t>
            </a:r>
            <a:endParaRPr lang="en-US" dirty="0"/>
          </a:p>
        </p:txBody>
      </p:sp>
    </p:spTree>
    <p:extLst>
      <p:ext uri="{BB962C8B-B14F-4D97-AF65-F5344CB8AC3E}">
        <p14:creationId xmlns:p14="http://schemas.microsoft.com/office/powerpoint/2010/main" val="581367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63343" y="304800"/>
            <a:ext cx="8229600" cy="1143000"/>
          </a:xfrm>
        </p:spPr>
        <p:txBody>
          <a:bodyPr/>
          <a:lstStyle/>
          <a:p>
            <a:r>
              <a:rPr lang="en-US" dirty="0"/>
              <a:t>PM</a:t>
            </a:r>
            <a:r>
              <a:rPr lang="en-US" baseline="-25000" dirty="0"/>
              <a:t>2.5</a:t>
            </a:r>
            <a:r>
              <a:rPr lang="en-US" dirty="0"/>
              <a:t> Monitoring Data</a:t>
            </a:r>
          </a:p>
        </p:txBody>
      </p:sp>
      <p:sp>
        <p:nvSpPr>
          <p:cNvPr id="6" name="Content Placeholder 5"/>
          <p:cNvSpPr>
            <a:spLocks noGrp="1"/>
          </p:cNvSpPr>
          <p:nvPr>
            <p:ph sz="half" idx="2"/>
          </p:nvPr>
        </p:nvSpPr>
        <p:spPr/>
        <p:txBody>
          <a:bodyPr/>
          <a:lstStyle/>
          <a:p>
            <a:r>
              <a:rPr lang="en-US" dirty="0"/>
              <a:t>121 PM</a:t>
            </a:r>
            <a:r>
              <a:rPr lang="en-US" baseline="-25000" dirty="0"/>
              <a:t>2.5</a:t>
            </a:r>
            <a:r>
              <a:rPr lang="en-US" dirty="0"/>
              <a:t> Monitors</a:t>
            </a:r>
          </a:p>
          <a:p>
            <a:pPr lvl="1"/>
            <a:r>
              <a:rPr lang="en-US" dirty="0"/>
              <a:t>EPA, CARB, USFS</a:t>
            </a:r>
          </a:p>
          <a:p>
            <a:pPr lvl="1"/>
            <a:r>
              <a:rPr lang="en-US" dirty="0"/>
              <a:t>38 FRM</a:t>
            </a:r>
          </a:p>
          <a:p>
            <a:pPr lvl="1"/>
            <a:r>
              <a:rPr lang="en-US" dirty="0"/>
              <a:t>16 other gravimetric</a:t>
            </a:r>
          </a:p>
          <a:p>
            <a:pPr lvl="1"/>
            <a:r>
              <a:rPr lang="en-US" dirty="0"/>
              <a:t>67 BAMs</a:t>
            </a:r>
          </a:p>
          <a:p>
            <a:r>
              <a:rPr lang="en-US" dirty="0"/>
              <a:t>Co-located FEM monitors agree with FRM (Pearson r values 0.94 – 1.00). </a:t>
            </a: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684" t="2003" r="2667" b="3151"/>
          <a:stretch/>
        </p:blipFill>
        <p:spPr bwMode="auto">
          <a:xfrm>
            <a:off x="849086" y="207808"/>
            <a:ext cx="4865914" cy="66221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032424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1399</Words>
  <Application>Microsoft Macintosh PowerPoint</Application>
  <PresentationFormat>Widescreen</PresentationFormat>
  <Paragraphs>237</Paragraphs>
  <Slides>16</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Calibri Light</vt:lpstr>
      <vt:lpstr>Courier New</vt:lpstr>
      <vt:lpstr>Times</vt:lpstr>
      <vt:lpstr>Times New Roman</vt:lpstr>
      <vt:lpstr>Wingdings</vt:lpstr>
      <vt:lpstr>Office Theme</vt:lpstr>
      <vt:lpstr>PowerPoint Presentation</vt:lpstr>
      <vt:lpstr>Why wildfires?</vt:lpstr>
      <vt:lpstr>2008 northern California  wildfires</vt:lpstr>
      <vt:lpstr>What are the health effects from exposure to wildfire smoke?</vt:lpstr>
      <vt:lpstr>Exposure assessment difficulties</vt:lpstr>
      <vt:lpstr>Spatiotemporal exposure data sources </vt:lpstr>
      <vt:lpstr>Methods – adapt land use regression modeling with machine learning</vt:lpstr>
      <vt:lpstr>PowerPoint Presentation</vt:lpstr>
      <vt:lpstr>PM2.5 Monitoring Data</vt:lpstr>
      <vt:lpstr>Statistical Algorithms</vt:lpstr>
      <vt:lpstr>Statistical Methods – Machine Learning</vt:lpstr>
      <vt:lpstr>PowerPoint Presentation</vt:lpstr>
      <vt:lpstr>Predictions for the top two models agreed with visible imagery</vt:lpstr>
      <vt:lpstr>Variable Importance</vt:lpstr>
      <vt:lpstr>PowerPoint Presentation</vt:lpstr>
      <vt:lpstr>Conclusions – Exposure Assessment</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Colleen Reid</dc:creator>
  <cp:lastModifiedBy>Melissa Maestas</cp:lastModifiedBy>
  <cp:revision>1</cp:revision>
  <dcterms:created xsi:type="dcterms:W3CDTF">2018-10-14T04:50:33Z</dcterms:created>
  <dcterms:modified xsi:type="dcterms:W3CDTF">2018-10-18T16:28:38Z</dcterms:modified>
</cp:coreProperties>
</file>

<file path=docProps/thumbnail.jpeg>
</file>